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4" r:id="rId1"/>
  </p:sldMasterIdLst>
  <p:notesMasterIdLst>
    <p:notesMasterId r:id="rId25"/>
  </p:notesMasterIdLst>
  <p:sldIdLst>
    <p:sldId id="257" r:id="rId2"/>
    <p:sldId id="260" r:id="rId3"/>
    <p:sldId id="286" r:id="rId4"/>
    <p:sldId id="289" r:id="rId5"/>
    <p:sldId id="261" r:id="rId6"/>
    <p:sldId id="262" r:id="rId7"/>
    <p:sldId id="342" r:id="rId8"/>
    <p:sldId id="345" r:id="rId9"/>
    <p:sldId id="346" r:id="rId10"/>
    <p:sldId id="349" r:id="rId11"/>
    <p:sldId id="344" r:id="rId12"/>
    <p:sldId id="263" r:id="rId13"/>
    <p:sldId id="343" r:id="rId14"/>
    <p:sldId id="276" r:id="rId15"/>
    <p:sldId id="278" r:id="rId16"/>
    <p:sldId id="280" r:id="rId17"/>
    <p:sldId id="264" r:id="rId18"/>
    <p:sldId id="348" r:id="rId19"/>
    <p:sldId id="266" r:id="rId20"/>
    <p:sldId id="301" r:id="rId21"/>
    <p:sldId id="267" r:id="rId22"/>
    <p:sldId id="268" r:id="rId23"/>
    <p:sldId id="259" r:id="rId24"/>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15" autoAdjust="0"/>
    <p:restoredTop sz="86391" autoAdjust="0"/>
  </p:normalViewPr>
  <p:slideViewPr>
    <p:cSldViewPr>
      <p:cViewPr varScale="1">
        <p:scale>
          <a:sx n="61" d="100"/>
          <a:sy n="61" d="100"/>
        </p:scale>
        <p:origin x="-126" y="-78"/>
      </p:cViewPr>
      <p:guideLst>
        <p:guide orient="horz" pos="2160"/>
        <p:guide pos="2880"/>
      </p:guideLst>
    </p:cSldViewPr>
  </p:slideViewPr>
  <p:outlineViewPr>
    <p:cViewPr>
      <p:scale>
        <a:sx n="33" d="100"/>
        <a:sy n="33" d="100"/>
      </p:scale>
      <p:origin x="0" y="35226"/>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bg-BG"/>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2755CA-1BFF-40B3-B97F-7C3348E7BD2A}" type="datetimeFigureOut">
              <a:rPr lang="bg-BG" smtClean="0"/>
              <a:pPr/>
              <a:t>14.10.2012</a:t>
            </a:fld>
            <a:endParaRPr lang="bg-B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bg-B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bg-BG"/>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34C8E1-0CA7-4F1C-9659-BB580153DFBC}" type="slidenum">
              <a:rPr lang="bg-BG" smtClean="0"/>
              <a:pPr/>
              <a:t>‹#›</a:t>
            </a:fld>
            <a:endParaRPr lang="bg-B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bg-BG" dirty="0"/>
          </a:p>
        </p:txBody>
      </p:sp>
      <p:sp>
        <p:nvSpPr>
          <p:cNvPr id="4" name="Slide Number Placeholder 3"/>
          <p:cNvSpPr>
            <a:spLocks noGrp="1"/>
          </p:cNvSpPr>
          <p:nvPr>
            <p:ph type="sldNum" sz="quarter" idx="10"/>
          </p:nvPr>
        </p:nvSpPr>
        <p:spPr/>
        <p:txBody>
          <a:bodyPr/>
          <a:lstStyle/>
          <a:p>
            <a:fld id="{1334C8E1-0CA7-4F1C-9659-BB580153DFBC}" type="slidenum">
              <a:rPr lang="bg-BG" smtClean="0"/>
              <a:pPr/>
              <a:t>1</a:t>
            </a:fld>
            <a:endParaRPr lang="bg-BG"/>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a:p>
            <a:endParaRPr lang="bg-BG" dirty="0"/>
          </a:p>
        </p:txBody>
      </p:sp>
      <p:sp>
        <p:nvSpPr>
          <p:cNvPr id="4" name="Slide Number Placeholder 3"/>
          <p:cNvSpPr>
            <a:spLocks noGrp="1"/>
          </p:cNvSpPr>
          <p:nvPr>
            <p:ph type="sldNum" sz="quarter" idx="10"/>
          </p:nvPr>
        </p:nvSpPr>
        <p:spPr/>
        <p:txBody>
          <a:bodyPr/>
          <a:lstStyle/>
          <a:p>
            <a:fld id="{1334C8E1-0CA7-4F1C-9659-BB580153DFBC}" type="slidenum">
              <a:rPr lang="bg-BG" smtClean="0"/>
              <a:pPr/>
              <a:t>2</a:t>
            </a:fld>
            <a:endParaRPr lang="bg-BG"/>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FF8F2DD-9ECB-419D-9A9C-A2A7BF67CDAB}" type="datetime1">
              <a:rPr lang="bg-BG" smtClean="0"/>
              <a:pPr/>
              <a:t>14.10.2012</a:t>
            </a:fld>
            <a:endParaRPr lang="bg-BG"/>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bg-BG"/>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5A0859E-FF0B-4E37-8043-3DFA3EF782B3}" type="slidenum">
              <a:rPr lang="bg-BG" smtClean="0"/>
              <a:pPr/>
              <a:t>‹#›</a:t>
            </a:fld>
            <a:endParaRPr lang="bg-B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D0307C2-0CCF-4693-86FE-E5FA605D350B}" type="datetime1">
              <a:rPr lang="bg-BG" smtClean="0"/>
              <a:pPr/>
              <a:t>14.10.2012</a:t>
            </a:fld>
            <a:endParaRPr lang="bg-BG"/>
          </a:p>
        </p:txBody>
      </p:sp>
      <p:sp>
        <p:nvSpPr>
          <p:cNvPr id="5" name="Footer Placeholder 4"/>
          <p:cNvSpPr>
            <a:spLocks noGrp="1"/>
          </p:cNvSpPr>
          <p:nvPr>
            <p:ph type="ftr" sz="quarter" idx="11"/>
          </p:nvPr>
        </p:nvSpPr>
        <p:spPr/>
        <p:txBody>
          <a:bodyPr/>
          <a:lstStyle>
            <a:extLst/>
          </a:lstStyle>
          <a:p>
            <a:endParaRPr lang="bg-BG"/>
          </a:p>
        </p:txBody>
      </p:sp>
      <p:sp>
        <p:nvSpPr>
          <p:cNvPr id="6" name="Slide Number Placeholder 5"/>
          <p:cNvSpPr>
            <a:spLocks noGrp="1"/>
          </p:cNvSpPr>
          <p:nvPr>
            <p:ph type="sldNum" sz="quarter" idx="12"/>
          </p:nvPr>
        </p:nvSpPr>
        <p:spPr/>
        <p:txBody>
          <a:bodyPr/>
          <a:lstStyle>
            <a:extLst/>
          </a:lstStyle>
          <a:p>
            <a:fld id="{05A0859E-FF0B-4E37-8043-3DFA3EF782B3}" type="slidenum">
              <a:rPr lang="bg-BG" smtClean="0"/>
              <a:pPr/>
              <a:t>‹#›</a:t>
            </a:fld>
            <a:endParaRPr lang="bg-BG"/>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E9DC289-4A1A-4497-B938-9E37DFFD236B}" type="datetime1">
              <a:rPr lang="bg-BG" smtClean="0"/>
              <a:pPr/>
              <a:t>14.10.2012</a:t>
            </a:fld>
            <a:endParaRPr lang="bg-BG"/>
          </a:p>
        </p:txBody>
      </p:sp>
      <p:sp>
        <p:nvSpPr>
          <p:cNvPr id="5" name="Footer Placeholder 4"/>
          <p:cNvSpPr>
            <a:spLocks noGrp="1"/>
          </p:cNvSpPr>
          <p:nvPr>
            <p:ph type="ftr" sz="quarter" idx="11"/>
          </p:nvPr>
        </p:nvSpPr>
        <p:spPr/>
        <p:txBody>
          <a:bodyPr/>
          <a:lstStyle>
            <a:extLst/>
          </a:lstStyle>
          <a:p>
            <a:endParaRPr lang="bg-BG"/>
          </a:p>
        </p:txBody>
      </p:sp>
      <p:sp>
        <p:nvSpPr>
          <p:cNvPr id="6" name="Slide Number Placeholder 5"/>
          <p:cNvSpPr>
            <a:spLocks noGrp="1"/>
          </p:cNvSpPr>
          <p:nvPr>
            <p:ph type="sldNum" sz="quarter" idx="12"/>
          </p:nvPr>
        </p:nvSpPr>
        <p:spPr/>
        <p:txBody>
          <a:bodyPr/>
          <a:lstStyle>
            <a:extLst/>
          </a:lstStyle>
          <a:p>
            <a:fld id="{05A0859E-FF0B-4E37-8043-3DFA3EF782B3}" type="slidenum">
              <a:rPr lang="bg-BG" smtClean="0"/>
              <a:pPr/>
              <a:t>‹#›</a:t>
            </a:fld>
            <a:endParaRPr lang="bg-BG"/>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939E97A-BF8C-4A2F-908A-C15CECA81B00}" type="datetime1">
              <a:rPr lang="bg-BG" smtClean="0"/>
              <a:pPr/>
              <a:t>14.10.2012</a:t>
            </a:fld>
            <a:endParaRPr lang="bg-BG"/>
          </a:p>
        </p:txBody>
      </p:sp>
      <p:sp>
        <p:nvSpPr>
          <p:cNvPr id="6" name="Footer Placeholder 5"/>
          <p:cNvSpPr>
            <a:spLocks noGrp="1"/>
          </p:cNvSpPr>
          <p:nvPr>
            <p:ph type="ftr" sz="quarter" idx="11"/>
          </p:nvPr>
        </p:nvSpPr>
        <p:spPr/>
        <p:txBody>
          <a:bodyPr/>
          <a:lstStyle>
            <a:extLst/>
          </a:lstStyle>
          <a:p>
            <a:endParaRPr lang="bg-BG"/>
          </a:p>
        </p:txBody>
      </p:sp>
      <p:sp>
        <p:nvSpPr>
          <p:cNvPr id="7" name="Slide Number Placeholder 6"/>
          <p:cNvSpPr>
            <a:spLocks noGrp="1"/>
          </p:cNvSpPr>
          <p:nvPr>
            <p:ph type="sldNum" sz="quarter" idx="12"/>
          </p:nvPr>
        </p:nvSpPr>
        <p:spPr/>
        <p:txBody>
          <a:bodyPr/>
          <a:lstStyle>
            <a:extLst/>
          </a:lstStyle>
          <a:p>
            <a:fld id="{05A0859E-FF0B-4E37-8043-3DFA3EF782B3}" type="slidenum">
              <a:rPr lang="bg-BG" smtClean="0"/>
              <a:pPr/>
              <a:t>‹#›</a:t>
            </a:fld>
            <a:endParaRPr lang="bg-BG"/>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F40EBE1-FEB1-4546-A897-ED01DFDDF3FA}" type="datetime1">
              <a:rPr lang="bg-BG" smtClean="0"/>
              <a:pPr/>
              <a:t>14.10.2012</a:t>
            </a:fld>
            <a:endParaRPr lang="bg-BG"/>
          </a:p>
        </p:txBody>
      </p:sp>
      <p:sp>
        <p:nvSpPr>
          <p:cNvPr id="8" name="Footer Placeholder 7"/>
          <p:cNvSpPr>
            <a:spLocks noGrp="1"/>
          </p:cNvSpPr>
          <p:nvPr>
            <p:ph type="ftr" sz="quarter" idx="11"/>
          </p:nvPr>
        </p:nvSpPr>
        <p:spPr/>
        <p:txBody>
          <a:bodyPr/>
          <a:lstStyle>
            <a:extLst/>
          </a:lstStyle>
          <a:p>
            <a:endParaRPr lang="bg-BG"/>
          </a:p>
        </p:txBody>
      </p:sp>
      <p:sp>
        <p:nvSpPr>
          <p:cNvPr id="9" name="Slide Number Placeholder 8"/>
          <p:cNvSpPr>
            <a:spLocks noGrp="1"/>
          </p:cNvSpPr>
          <p:nvPr>
            <p:ph type="sldNum" sz="quarter" idx="12"/>
          </p:nvPr>
        </p:nvSpPr>
        <p:spPr/>
        <p:txBody>
          <a:bodyPr/>
          <a:lstStyle>
            <a:extLst/>
          </a:lstStyle>
          <a:p>
            <a:fld id="{05A0859E-FF0B-4E37-8043-3DFA3EF782B3}" type="slidenum">
              <a:rPr lang="bg-BG" smtClean="0"/>
              <a:pPr/>
              <a:t>‹#›</a:t>
            </a:fld>
            <a:endParaRPr lang="bg-B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1AB2ED1-B51A-460E-88ED-16B994A585C0}" type="datetime1">
              <a:rPr lang="bg-BG" smtClean="0"/>
              <a:pPr/>
              <a:t>14.10.2012</a:t>
            </a:fld>
            <a:endParaRPr lang="bg-BG"/>
          </a:p>
        </p:txBody>
      </p:sp>
      <p:sp>
        <p:nvSpPr>
          <p:cNvPr id="4" name="Footer Placeholder 3"/>
          <p:cNvSpPr>
            <a:spLocks noGrp="1"/>
          </p:cNvSpPr>
          <p:nvPr>
            <p:ph type="ftr" sz="quarter" idx="11"/>
          </p:nvPr>
        </p:nvSpPr>
        <p:spPr/>
        <p:txBody>
          <a:bodyPr/>
          <a:lstStyle>
            <a:extLst/>
          </a:lstStyle>
          <a:p>
            <a:endParaRPr lang="bg-BG"/>
          </a:p>
        </p:txBody>
      </p:sp>
      <p:sp>
        <p:nvSpPr>
          <p:cNvPr id="5" name="Slide Number Placeholder 4"/>
          <p:cNvSpPr>
            <a:spLocks noGrp="1"/>
          </p:cNvSpPr>
          <p:nvPr>
            <p:ph type="sldNum" sz="quarter" idx="12"/>
          </p:nvPr>
        </p:nvSpPr>
        <p:spPr/>
        <p:txBody>
          <a:bodyPr/>
          <a:lstStyle>
            <a:extLst/>
          </a:lstStyle>
          <a:p>
            <a:fld id="{05A0859E-FF0B-4E37-8043-3DFA3EF782B3}" type="slidenum">
              <a:rPr lang="bg-BG" smtClean="0"/>
              <a:pPr/>
              <a:t>‹#›</a:t>
            </a:fld>
            <a:endParaRPr lang="bg-BG"/>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9300B36-305D-4040-83FF-C8A9A055CE9D}" type="datetime1">
              <a:rPr lang="bg-BG" smtClean="0"/>
              <a:pPr/>
              <a:t>14.10.2012</a:t>
            </a:fld>
            <a:endParaRPr lang="bg-BG"/>
          </a:p>
        </p:txBody>
      </p:sp>
      <p:sp>
        <p:nvSpPr>
          <p:cNvPr id="3" name="Footer Placeholder 2"/>
          <p:cNvSpPr>
            <a:spLocks noGrp="1"/>
          </p:cNvSpPr>
          <p:nvPr>
            <p:ph type="ftr" sz="quarter" idx="11"/>
          </p:nvPr>
        </p:nvSpPr>
        <p:spPr/>
        <p:txBody>
          <a:bodyPr/>
          <a:lstStyle>
            <a:extLst/>
          </a:lstStyle>
          <a:p>
            <a:endParaRPr lang="bg-BG"/>
          </a:p>
        </p:txBody>
      </p:sp>
      <p:sp>
        <p:nvSpPr>
          <p:cNvPr id="4" name="Slide Number Placeholder 3"/>
          <p:cNvSpPr>
            <a:spLocks noGrp="1"/>
          </p:cNvSpPr>
          <p:nvPr>
            <p:ph type="sldNum" sz="quarter" idx="12"/>
          </p:nvPr>
        </p:nvSpPr>
        <p:spPr/>
        <p:txBody>
          <a:bodyPr/>
          <a:lstStyle>
            <a:extLst/>
          </a:lstStyle>
          <a:p>
            <a:fld id="{05A0859E-FF0B-4E37-8043-3DFA3EF782B3}" type="slidenum">
              <a:rPr lang="bg-BG" smtClean="0"/>
              <a:pPr/>
              <a:t>‹#›</a:t>
            </a:fld>
            <a:endParaRPr lang="bg-B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8349118-54A2-4F82-BFB6-E8ADB683BD61}" type="datetime1">
              <a:rPr lang="bg-BG" smtClean="0"/>
              <a:pPr/>
              <a:t>14.10.2012</a:t>
            </a:fld>
            <a:endParaRPr lang="bg-BG"/>
          </a:p>
        </p:txBody>
      </p:sp>
      <p:sp>
        <p:nvSpPr>
          <p:cNvPr id="6" name="Footer Placeholder 5"/>
          <p:cNvSpPr>
            <a:spLocks noGrp="1"/>
          </p:cNvSpPr>
          <p:nvPr>
            <p:ph type="ftr" sz="quarter" idx="11"/>
          </p:nvPr>
        </p:nvSpPr>
        <p:spPr/>
        <p:txBody>
          <a:bodyPr/>
          <a:lstStyle>
            <a:extLst/>
          </a:lstStyle>
          <a:p>
            <a:endParaRPr lang="bg-BG"/>
          </a:p>
        </p:txBody>
      </p:sp>
      <p:sp>
        <p:nvSpPr>
          <p:cNvPr id="7" name="Slide Number Placeholder 6"/>
          <p:cNvSpPr>
            <a:spLocks noGrp="1"/>
          </p:cNvSpPr>
          <p:nvPr>
            <p:ph type="sldNum" sz="quarter" idx="12"/>
          </p:nvPr>
        </p:nvSpPr>
        <p:spPr/>
        <p:txBody>
          <a:bodyPr/>
          <a:lstStyle>
            <a:extLst/>
          </a:lstStyle>
          <a:p>
            <a:fld id="{05A0859E-FF0B-4E37-8043-3DFA3EF782B3}" type="slidenum">
              <a:rPr lang="bg-BG" smtClean="0"/>
              <a:pPr/>
              <a:t>‹#›</a:t>
            </a:fld>
            <a:endParaRPr lang="bg-B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26E9DBF-2076-4E70-ACBD-136374734CEB}" type="datetime1">
              <a:rPr lang="bg-BG" smtClean="0"/>
              <a:pPr/>
              <a:t>14.10.2012</a:t>
            </a:fld>
            <a:endParaRPr lang="bg-BG"/>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bg-BG"/>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5A0859E-FF0B-4E37-8043-3DFA3EF782B3}" type="slidenum">
              <a:rPr lang="bg-BG" smtClean="0"/>
              <a:pPr/>
              <a:t>‹#›</a:t>
            </a:fld>
            <a:endParaRPr lang="bg-BG"/>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60804-FF8F-4C2C-971F-143FF5914E33}" type="datetime1">
              <a:rPr lang="bg-BG" smtClean="0"/>
              <a:pPr/>
              <a:t>14.10.2012</a:t>
            </a:fld>
            <a:endParaRPr lang="bg-BG"/>
          </a:p>
        </p:txBody>
      </p:sp>
      <p:sp>
        <p:nvSpPr>
          <p:cNvPr id="5" name="Footer Placeholder 4"/>
          <p:cNvSpPr>
            <a:spLocks noGrp="1"/>
          </p:cNvSpPr>
          <p:nvPr>
            <p:ph type="ftr" sz="quarter" idx="11"/>
          </p:nvPr>
        </p:nvSpPr>
        <p:spPr/>
        <p:txBody>
          <a:bodyPr/>
          <a:lstStyle>
            <a:extLst/>
          </a:lstStyle>
          <a:p>
            <a:endParaRPr lang="bg-BG"/>
          </a:p>
        </p:txBody>
      </p:sp>
      <p:sp>
        <p:nvSpPr>
          <p:cNvPr id="6" name="Slide Number Placeholder 5"/>
          <p:cNvSpPr>
            <a:spLocks noGrp="1"/>
          </p:cNvSpPr>
          <p:nvPr>
            <p:ph type="sldNum" sz="quarter" idx="12"/>
          </p:nvPr>
        </p:nvSpPr>
        <p:spPr/>
        <p:txBody>
          <a:bodyPr/>
          <a:lstStyle>
            <a:extLst/>
          </a:lstStyle>
          <a:p>
            <a:fld id="{05A0859E-FF0B-4E37-8043-3DFA3EF782B3}" type="slidenum">
              <a:rPr lang="bg-BG" smtClean="0"/>
              <a:pPr/>
              <a:t>‹#›</a:t>
            </a:fld>
            <a:endParaRPr lang="bg-B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88D0116-E405-431B-99D1-D49CBCF11821}" type="datetime1">
              <a:rPr lang="bg-BG" smtClean="0"/>
              <a:pPr/>
              <a:t>14.10.2012</a:t>
            </a:fld>
            <a:endParaRPr lang="bg-BG"/>
          </a:p>
        </p:txBody>
      </p:sp>
      <p:sp>
        <p:nvSpPr>
          <p:cNvPr id="5" name="Footer Placeholder 4"/>
          <p:cNvSpPr>
            <a:spLocks noGrp="1"/>
          </p:cNvSpPr>
          <p:nvPr>
            <p:ph type="ftr" sz="quarter" idx="11"/>
          </p:nvPr>
        </p:nvSpPr>
        <p:spPr/>
        <p:txBody>
          <a:bodyPr/>
          <a:lstStyle>
            <a:extLst/>
          </a:lstStyle>
          <a:p>
            <a:endParaRPr lang="bg-BG"/>
          </a:p>
        </p:txBody>
      </p:sp>
      <p:sp>
        <p:nvSpPr>
          <p:cNvPr id="6" name="Slide Number Placeholder 5"/>
          <p:cNvSpPr>
            <a:spLocks noGrp="1"/>
          </p:cNvSpPr>
          <p:nvPr>
            <p:ph type="sldNum" sz="quarter" idx="12"/>
          </p:nvPr>
        </p:nvSpPr>
        <p:spPr/>
        <p:txBody>
          <a:bodyPr/>
          <a:lstStyle>
            <a:extLst/>
          </a:lstStyle>
          <a:p>
            <a:fld id="{05A0859E-FF0B-4E37-8043-3DFA3EF782B3}" type="slidenum">
              <a:rPr lang="bg-BG" smtClean="0"/>
              <a:pPr/>
              <a:t>‹#›</a:t>
            </a:fld>
            <a:endParaRPr lang="bg-B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C340FB3B-A9B8-49C1-B231-5CAB56F59B9A}" type="datetime1">
              <a:rPr lang="bg-BG" smtClean="0"/>
              <a:pPr/>
              <a:t>14.10.2012</a:t>
            </a:fld>
            <a:endParaRPr lang="bg-BG"/>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bg-BG"/>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5A0859E-FF0B-4E37-8043-3DFA3EF782B3}" type="slidenum">
              <a:rPr lang="bg-BG" smtClean="0"/>
              <a:pPr/>
              <a:t>‹#›</a:t>
            </a:fld>
            <a:endParaRPr lang="bg-BG"/>
          </a:p>
        </p:txBody>
      </p:sp>
    </p:spTree>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az.government.bg/Focus/Az_moga+.doc"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az.government.bg/OPHR/voucher.asp?type_id=1"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snstef@abv.bg" TargetMode="External"/><Relationship Id="rId2" Type="http://schemas.openxmlformats.org/officeDocument/2006/relationships/hyperlink" Target="http://svetlozarstefanov.com/index.php?cat=centyr"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5A0859E-FF0B-4E37-8043-3DFA3EF782B3}" type="slidenum">
              <a:rPr lang="bg-BG" smtClean="0"/>
              <a:pPr/>
              <a:t>1</a:t>
            </a:fld>
            <a:endParaRPr lang="bg-BG"/>
          </a:p>
        </p:txBody>
      </p:sp>
      <p:pic>
        <p:nvPicPr>
          <p:cNvPr id="69634" name="Picture 2" descr="D:\ELEKTRONEN_BIZNES_I_KULTURA\ELEKTRONEN_BIZNES_I_KULTURA_2012\ZNANIE_I_BIZNES_2012\view.php_files\logo-znanie-i-biznes-bg.jpg"/>
          <p:cNvPicPr>
            <a:picLocks noChangeAspect="1" noChangeArrowheads="1"/>
          </p:cNvPicPr>
          <p:nvPr/>
        </p:nvPicPr>
        <p:blipFill>
          <a:blip r:embed="rId3" cstate="print"/>
          <a:srcRect/>
          <a:stretch>
            <a:fillRect/>
          </a:stretch>
        </p:blipFill>
        <p:spPr bwMode="auto">
          <a:xfrm>
            <a:off x="539552" y="260648"/>
            <a:ext cx="7995425" cy="2592289"/>
          </a:xfrm>
          <a:prstGeom prst="rect">
            <a:avLst/>
          </a:prstGeom>
          <a:noFill/>
        </p:spPr>
      </p:pic>
      <p:sp>
        <p:nvSpPr>
          <p:cNvPr id="11" name="Content Placeholder 6"/>
          <p:cNvSpPr>
            <a:spLocks noGrp="1"/>
          </p:cNvSpPr>
          <p:nvPr>
            <p:ph idx="1"/>
          </p:nvPr>
        </p:nvSpPr>
        <p:spPr>
          <a:xfrm>
            <a:off x="457200" y="3789040"/>
            <a:ext cx="8291264" cy="2218251"/>
          </a:xfrm>
        </p:spPr>
        <p:txBody>
          <a:bodyPr>
            <a:normAutofit/>
          </a:bodyPr>
          <a:lstStyle/>
          <a:p>
            <a:pPr algn="ctr">
              <a:buNone/>
            </a:pPr>
            <a:r>
              <a:rPr lang="bg-BG" sz="5400" dirty="0" smtClean="0">
                <a:latin typeface="Times New Roman" pitchFamily="18" charset="0"/>
                <a:cs typeface="Times New Roman" pitchFamily="18" charset="0"/>
              </a:rPr>
              <a:t>ЗНАНИЕ И БИЗНЕС  </a:t>
            </a:r>
            <a:endParaRPr lang="bg-BG" sz="5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buNone/>
            </a:pPr>
            <a:r>
              <a:rPr lang="bg-BG" sz="2400" b="1" dirty="0" smtClean="0">
                <a:latin typeface="Times New Roman" pitchFamily="18" charset="0"/>
                <a:cs typeface="Times New Roman" pitchFamily="18" charset="0"/>
              </a:rPr>
              <a:t>На  основание на чл. 48, ал.2, т. 6 От Закона за професионалното образование и обучение, Председателят на Националната агенция за професионално образование и обучение на 18.05.2012 година, издаде на “Знание и бизнес” – ООД </a:t>
            </a:r>
            <a:r>
              <a:rPr lang="bg-BG" sz="2400" b="1" dirty="0" smtClean="0">
                <a:solidFill>
                  <a:schemeClr val="bg1">
                    <a:lumMod val="95000"/>
                  </a:schemeClr>
                </a:solidFill>
                <a:latin typeface="Times New Roman" pitchFamily="18" charset="0"/>
                <a:cs typeface="Times New Roman" pitchFamily="18" charset="0"/>
              </a:rPr>
              <a:t>Лиценз № 201212977  за извършване и удостоверяване на професионално обучение по  отделни професии и специалности </a:t>
            </a:r>
            <a:endParaRPr lang="en-US" sz="2400" b="1" cap="small" dirty="0" smtClean="0">
              <a:solidFill>
                <a:schemeClr val="bg1">
                  <a:lumMod val="95000"/>
                </a:schemeClr>
              </a:solidFill>
              <a:latin typeface="Times New Roman" pitchFamily="18" charset="0"/>
              <a:cs typeface="Times New Roman" pitchFamily="18" charset="0"/>
            </a:endParaRPr>
          </a:p>
          <a:p>
            <a:pPr algn="ctr">
              <a:buNone/>
            </a:pPr>
            <a:r>
              <a:rPr lang="bg-BG" sz="2400" b="1" dirty="0" smtClean="0">
                <a:latin typeface="Times New Roman" pitchFamily="18" charset="0"/>
                <a:cs typeface="Times New Roman" pitchFamily="18" charset="0"/>
              </a:rPr>
              <a:t>Легитимността на центъра може да бъде проверена в НАПОО  на следните телефони + 3592 970 66 55  или на  http://www.navet.government.bg/bg/licenz/Registers </a:t>
            </a:r>
          </a:p>
          <a:p>
            <a:endParaRPr lang="bg-BG" dirty="0" smtClean="0"/>
          </a:p>
        </p:txBody>
      </p:sp>
      <p:sp>
        <p:nvSpPr>
          <p:cNvPr id="2" name="Title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pPr algn="ctr"/>
            <a:r>
              <a:rPr lang="bg-BG" dirty="0" smtClean="0"/>
              <a:t>Л</a:t>
            </a:r>
            <a:r>
              <a:rPr lang="en-US" dirty="0" smtClean="0"/>
              <a:t>E</a:t>
            </a:r>
            <a:r>
              <a:rPr lang="bg-BG" dirty="0" smtClean="0"/>
              <a:t>ГИТИМАЦИЯ!!!!</a:t>
            </a:r>
            <a:endParaRPr lang="bg-BG" dirty="0"/>
          </a:p>
        </p:txBody>
      </p:sp>
      <p:sp>
        <p:nvSpPr>
          <p:cNvPr id="4" name="Slide Number Placeholder 3"/>
          <p:cNvSpPr>
            <a:spLocks noGrp="1"/>
          </p:cNvSpPr>
          <p:nvPr>
            <p:ph type="sldNum" sz="quarter" idx="12"/>
          </p:nvPr>
        </p:nvSpPr>
        <p:spPr/>
        <p:txBody>
          <a:bodyPr/>
          <a:lstStyle/>
          <a:p>
            <a:fld id="{05A0859E-FF0B-4E37-8043-3DFA3EF782B3}" type="slidenum">
              <a:rPr lang="bg-BG" smtClean="0"/>
              <a:pPr/>
              <a:t>2</a:t>
            </a:fld>
            <a:endParaRPr lang="bg-BG"/>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bg-BG" dirty="0" smtClean="0"/>
              <a:t/>
            </a:r>
            <a:br>
              <a:rPr lang="bg-BG" dirty="0" smtClean="0"/>
            </a:br>
            <a:r>
              <a:rPr lang="bg-BG" dirty="0" smtClean="0"/>
              <a:t> </a:t>
            </a:r>
            <a:br>
              <a:rPr lang="bg-BG" dirty="0" smtClean="0"/>
            </a:br>
            <a:endParaRPr lang="bg-BG" dirty="0"/>
          </a:p>
        </p:txBody>
      </p:sp>
      <p:sp>
        <p:nvSpPr>
          <p:cNvPr id="3" name="Slide Number Placeholder 2"/>
          <p:cNvSpPr>
            <a:spLocks noGrp="1"/>
          </p:cNvSpPr>
          <p:nvPr>
            <p:ph type="sldNum" sz="quarter" idx="12"/>
          </p:nvPr>
        </p:nvSpPr>
        <p:spPr/>
        <p:txBody>
          <a:bodyPr/>
          <a:lstStyle/>
          <a:p>
            <a:fld id="{05A0859E-FF0B-4E37-8043-3DFA3EF782B3}" type="slidenum">
              <a:rPr lang="bg-BG" smtClean="0"/>
              <a:pPr/>
              <a:t>3</a:t>
            </a:fld>
            <a:endParaRPr lang="bg-BG"/>
          </a:p>
        </p:txBody>
      </p:sp>
      <p:sp>
        <p:nvSpPr>
          <p:cNvPr id="4" name="Title 3"/>
          <p:cNvSpPr>
            <a:spLocks noGrp="1"/>
          </p:cNvSpPr>
          <p:nvPr>
            <p:ph type="title"/>
          </p:nvPr>
        </p:nvSpPr>
        <p:spPr>
          <a:xfrm>
            <a:off x="395536" y="404664"/>
            <a:ext cx="8748464" cy="1224136"/>
          </a:xfrm>
        </p:spPr>
        <p:style>
          <a:lnRef idx="0">
            <a:schemeClr val="accent2"/>
          </a:lnRef>
          <a:fillRef idx="3">
            <a:schemeClr val="accent2"/>
          </a:fillRef>
          <a:effectRef idx="3">
            <a:schemeClr val="accent2"/>
          </a:effectRef>
          <a:fontRef idx="minor">
            <a:schemeClr val="lt1"/>
          </a:fontRef>
        </p:style>
        <p:txBody>
          <a:bodyPr>
            <a:normAutofit/>
          </a:bodyPr>
          <a:lstStyle/>
          <a:p>
            <a:r>
              <a:rPr lang="ru-RU" sz="1600" dirty="0" smtClean="0"/>
              <a:t> КЪДЕ СМЕ НИЕ ?</a:t>
            </a:r>
            <a:br>
              <a:rPr lang="ru-RU" sz="1600" dirty="0" smtClean="0"/>
            </a:br>
            <a:r>
              <a:rPr lang="ru-RU" sz="1600" dirty="0" smtClean="0"/>
              <a:t>КАРТА НА ЦЕНТЪРА ЗА ПРОФЕСИОНАЛНО ОБУЧЕНИЕ КЪМ </a:t>
            </a:r>
            <a:r>
              <a:rPr lang="en-US" sz="1600" dirty="0" smtClean="0"/>
              <a:t>“</a:t>
            </a:r>
            <a:r>
              <a:rPr lang="ru-RU" sz="1600" dirty="0" smtClean="0"/>
              <a:t>ЗНАНИЕ И БИЗНЕС - ООД</a:t>
            </a:r>
            <a:br>
              <a:rPr lang="ru-RU" sz="1600" dirty="0" smtClean="0"/>
            </a:br>
            <a:r>
              <a:rPr lang="ru-RU" sz="1600" dirty="0" smtClean="0"/>
              <a:t>Гр.Варна  Бул.</a:t>
            </a:r>
            <a:r>
              <a:rPr lang="en-US" sz="1600" dirty="0" smtClean="0"/>
              <a:t>”</a:t>
            </a:r>
            <a:r>
              <a:rPr lang="ru-RU" sz="1600" dirty="0" smtClean="0"/>
              <a:t>Сливница</a:t>
            </a:r>
            <a:r>
              <a:rPr lang="en-US" sz="1600" dirty="0" smtClean="0"/>
              <a:t>”</a:t>
            </a:r>
            <a:r>
              <a:rPr lang="ru-RU" sz="1600" dirty="0" smtClean="0"/>
              <a:t>   2 Административен офис 209</a:t>
            </a:r>
            <a:endParaRPr lang="bg-BG" dirty="0"/>
          </a:p>
        </p:txBody>
      </p:sp>
      <p:pic>
        <p:nvPicPr>
          <p:cNvPr id="1026" name="Picture 2"/>
          <p:cNvPicPr>
            <a:picLocks noChangeAspect="1" noChangeArrowheads="1"/>
          </p:cNvPicPr>
          <p:nvPr/>
        </p:nvPicPr>
        <p:blipFill>
          <a:blip r:embed="rId2" cstate="print"/>
          <a:srcRect/>
          <a:stretch>
            <a:fillRect/>
          </a:stretch>
        </p:blipFill>
        <p:spPr bwMode="auto">
          <a:xfrm>
            <a:off x="827584" y="1844824"/>
            <a:ext cx="7056784" cy="40324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5A0859E-FF0B-4E37-8043-3DFA3EF782B3}" type="slidenum">
              <a:rPr lang="bg-BG" smtClean="0"/>
              <a:pPr/>
              <a:t>4</a:t>
            </a:fld>
            <a:endParaRPr lang="bg-BG"/>
          </a:p>
        </p:txBody>
      </p:sp>
      <p:sp>
        <p:nvSpPr>
          <p:cNvPr id="4" name="Title 3"/>
          <p:cNvSpPr>
            <a:spLocks noGrp="1"/>
          </p:cNvSpPr>
          <p:nvPr>
            <p:ph type="title"/>
          </p:nvPr>
        </p:nvSpPr>
        <p:spPr/>
        <p:txBody>
          <a:bodyPr>
            <a:normAutofit fontScale="90000"/>
          </a:bodyPr>
          <a:lstStyle/>
          <a:p>
            <a:r>
              <a:rPr lang="ru-RU" sz="1800" dirty="0" smtClean="0"/>
              <a:t>КАРТА НА  ЦЕНТЪРА ЗА ПРОФЕСИОНАЛНО ОБУЧЕНИЕ</a:t>
            </a:r>
            <a:br>
              <a:rPr lang="ru-RU" sz="1800" dirty="0" smtClean="0"/>
            </a:br>
            <a:r>
              <a:rPr lang="ru-RU" sz="1800" dirty="0" smtClean="0"/>
              <a:t>Административен офис: Офис 209 </a:t>
            </a:r>
            <a:r>
              <a:rPr lang="en-US" sz="1800" dirty="0" smtClean="0"/>
              <a:t/>
            </a:r>
            <a:br>
              <a:rPr lang="en-US" sz="1800" dirty="0" smtClean="0"/>
            </a:br>
            <a:r>
              <a:rPr lang="ru-RU" sz="1800" dirty="0" smtClean="0"/>
              <a:t>Фестивален и конгресен център  Варна  </a:t>
            </a:r>
            <a:br>
              <a:rPr lang="ru-RU" sz="1800" dirty="0" smtClean="0"/>
            </a:br>
            <a:r>
              <a:rPr lang="ru-RU" sz="1800" dirty="0" smtClean="0"/>
              <a:t>Бул.»Сливница» 2</a:t>
            </a:r>
            <a:r>
              <a:rPr lang="bg-BG" sz="1800" dirty="0" smtClean="0"/>
              <a:t/>
            </a:r>
            <a:br>
              <a:rPr lang="bg-BG" sz="1800" dirty="0" smtClean="0"/>
            </a:br>
            <a:r>
              <a:rPr lang="bg-BG" sz="1800" dirty="0" smtClean="0"/>
              <a:t>тел: 052 608443</a:t>
            </a:r>
            <a:endParaRPr lang="bg-BG" sz="1800" dirty="0"/>
          </a:p>
        </p:txBody>
      </p:sp>
      <p:pic>
        <p:nvPicPr>
          <p:cNvPr id="1026" name="Picture 2" descr="C:\Documents and Settings\Administrator\Desktop\56_m400.jpg"/>
          <p:cNvPicPr>
            <a:picLocks noGrp="1" noChangeAspect="1" noChangeArrowheads="1"/>
          </p:cNvPicPr>
          <p:nvPr>
            <p:ph idx="1"/>
          </p:nvPr>
        </p:nvPicPr>
        <p:blipFill>
          <a:blip r:embed="rId2" cstate="print"/>
          <a:srcRect/>
          <a:stretch>
            <a:fillRect/>
          </a:stretch>
        </p:blipFill>
        <p:spPr bwMode="auto">
          <a:xfrm>
            <a:off x="1619672" y="1772816"/>
            <a:ext cx="5976664" cy="374441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normAutofit/>
          </a:bodyPr>
          <a:lstStyle/>
          <a:p>
            <a:pPr>
              <a:buNone/>
            </a:pPr>
            <a:r>
              <a:rPr lang="bg-BG" b="1" dirty="0" smtClean="0"/>
              <a:t>Центърът за професионално обучение, извършва обучение по професии, за трета степен на професионална квалификация какато следва:</a:t>
            </a:r>
          </a:p>
          <a:p>
            <a:pPr>
              <a:buFontTx/>
              <a:buChar char="-"/>
            </a:pPr>
            <a:r>
              <a:rPr lang="bg-BG" b="1" dirty="0" smtClean="0"/>
              <a:t>П</a:t>
            </a:r>
            <a:r>
              <a:rPr lang="bg-BG" sz="2400" b="1" dirty="0" smtClean="0"/>
              <a:t>рофесия, код 344030 Оперативен счетоводител;</a:t>
            </a:r>
          </a:p>
          <a:p>
            <a:pPr>
              <a:buFontTx/>
              <a:buChar char="-"/>
            </a:pPr>
            <a:r>
              <a:rPr lang="bg-BG" sz="2400" b="1" dirty="0" smtClean="0"/>
              <a:t>Професия, код  345120 Икономист;</a:t>
            </a:r>
          </a:p>
          <a:p>
            <a:pPr>
              <a:buFontTx/>
              <a:buChar char="-"/>
            </a:pPr>
            <a:r>
              <a:rPr lang="bg-BG" sz="2400" b="1" dirty="0" smtClean="0"/>
              <a:t>Професия, код 346010 Офис мениджър</a:t>
            </a:r>
          </a:p>
          <a:p>
            <a:pPr>
              <a:buFontTx/>
              <a:buChar char="-"/>
            </a:pPr>
            <a:r>
              <a:rPr lang="bg-BG" sz="2400" b="1" dirty="0" smtClean="0"/>
              <a:t>Професия, код 482010 Икономист-информатик;</a:t>
            </a:r>
          </a:p>
          <a:p>
            <a:pPr>
              <a:buFontTx/>
              <a:buChar char="-"/>
            </a:pPr>
            <a:r>
              <a:rPr lang="bg-BG" sz="2400" b="1" dirty="0" smtClean="0"/>
              <a:t>Професия, код 482040 Организатор- интернет приложения </a:t>
            </a:r>
            <a:endParaRPr lang="bg-BG" sz="2400" dirty="0"/>
          </a:p>
        </p:txBody>
      </p:sp>
      <p:sp>
        <p:nvSpPr>
          <p:cNvPr id="2" name="Title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a:bodyPr>
          <a:lstStyle/>
          <a:p>
            <a:r>
              <a:rPr lang="bg-BG" sz="2800" dirty="0" smtClean="0"/>
              <a:t>Квалификация </a:t>
            </a:r>
            <a:r>
              <a:rPr lang="en-US" sz="2800" dirty="0" smtClean="0"/>
              <a:t>III </a:t>
            </a:r>
            <a:r>
              <a:rPr lang="bg-BG" sz="2800" dirty="0" smtClean="0"/>
              <a:t>образователно равнище</a:t>
            </a:r>
            <a:endParaRPr lang="bg-BG" sz="2800" dirty="0"/>
          </a:p>
        </p:txBody>
      </p:sp>
      <p:sp>
        <p:nvSpPr>
          <p:cNvPr id="4" name="Slide Number Placeholder 3"/>
          <p:cNvSpPr>
            <a:spLocks noGrp="1"/>
          </p:cNvSpPr>
          <p:nvPr>
            <p:ph type="sldNum" sz="quarter" idx="12"/>
          </p:nvPr>
        </p:nvSpPr>
        <p:spPr/>
        <p:txBody>
          <a:bodyPr/>
          <a:lstStyle/>
          <a:p>
            <a:fld id="{05A0859E-FF0B-4E37-8043-3DFA3EF782B3}" type="slidenum">
              <a:rPr lang="bg-BG" smtClean="0"/>
              <a:pPr/>
              <a:t>5</a:t>
            </a:fld>
            <a:endParaRPr lang="bg-BG"/>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normAutofit/>
          </a:bodyPr>
          <a:lstStyle/>
          <a:p>
            <a:endParaRPr lang="bg-BG" sz="2400" dirty="0" smtClean="0"/>
          </a:p>
          <a:p>
            <a:pPr lvl="1">
              <a:buNone/>
            </a:pPr>
            <a:r>
              <a:rPr lang="bg-BG" sz="2800" b="1" dirty="0" smtClean="0"/>
              <a:t>Професия, код 523050 техник на компютърни системи;</a:t>
            </a:r>
          </a:p>
          <a:p>
            <a:pPr lvl="1">
              <a:buNone/>
            </a:pPr>
            <a:r>
              <a:rPr lang="bg-BG" sz="2800" b="1" dirty="0" smtClean="0"/>
              <a:t>Професия, код,540010 Техник-технолог в хранително-вкусовата промишленост </a:t>
            </a:r>
          </a:p>
          <a:p>
            <a:pPr lvl="1">
              <a:buNone/>
            </a:pPr>
            <a:r>
              <a:rPr lang="bg-BG" sz="2800" b="1" dirty="0" smtClean="0"/>
              <a:t>Професия, код 811010 Хотелиер</a:t>
            </a:r>
          </a:p>
          <a:p>
            <a:pPr lvl="1">
              <a:buNone/>
            </a:pPr>
            <a:r>
              <a:rPr lang="bg-BG" sz="2800" b="1" dirty="0" smtClean="0"/>
              <a:t>Професия, код 812010 Организатор на туристическа агентска дейност</a:t>
            </a:r>
            <a:r>
              <a:rPr lang="bg-BG" sz="2000" b="1" dirty="0" smtClean="0"/>
              <a:t> </a:t>
            </a:r>
            <a:endParaRPr lang="bg-BG" sz="2400" b="1" dirty="0" smtClean="0"/>
          </a:p>
        </p:txBody>
      </p:sp>
      <p:sp>
        <p:nvSpPr>
          <p:cNvPr id="2" name="Title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fontScale="90000"/>
          </a:bodyPr>
          <a:lstStyle/>
          <a:p>
            <a:r>
              <a:rPr lang="bg-BG" dirty="0" smtClean="0"/>
              <a:t>Квалификация </a:t>
            </a:r>
            <a:r>
              <a:rPr lang="en-US" dirty="0" smtClean="0"/>
              <a:t>III </a:t>
            </a:r>
            <a:r>
              <a:rPr lang="bg-BG" dirty="0" smtClean="0"/>
              <a:t>образователно равнище</a:t>
            </a:r>
            <a:endParaRPr lang="bg-BG" dirty="0"/>
          </a:p>
        </p:txBody>
      </p:sp>
      <p:sp>
        <p:nvSpPr>
          <p:cNvPr id="4" name="Slide Number Placeholder 3"/>
          <p:cNvSpPr>
            <a:spLocks noGrp="1"/>
          </p:cNvSpPr>
          <p:nvPr>
            <p:ph type="sldNum" sz="quarter" idx="12"/>
          </p:nvPr>
        </p:nvSpPr>
        <p:spPr/>
        <p:txBody>
          <a:bodyPr/>
          <a:lstStyle/>
          <a:p>
            <a:fld id="{05A0859E-FF0B-4E37-8043-3DFA3EF782B3}" type="slidenum">
              <a:rPr lang="bg-BG" smtClean="0"/>
              <a:pPr/>
              <a:t>6</a:t>
            </a:fld>
            <a:endParaRPr lang="bg-BG"/>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bg-BG"/>
          </a:p>
        </p:txBody>
      </p:sp>
      <p:sp>
        <p:nvSpPr>
          <p:cNvPr id="3" name="Slide Number Placeholder 2"/>
          <p:cNvSpPr>
            <a:spLocks noGrp="1"/>
          </p:cNvSpPr>
          <p:nvPr>
            <p:ph type="sldNum" sz="quarter" idx="12"/>
          </p:nvPr>
        </p:nvSpPr>
        <p:spPr/>
        <p:txBody>
          <a:bodyPr/>
          <a:lstStyle/>
          <a:p>
            <a:fld id="{05A0859E-FF0B-4E37-8043-3DFA3EF782B3}" type="slidenum">
              <a:rPr lang="bg-BG" smtClean="0"/>
              <a:pPr/>
              <a:t>7</a:t>
            </a:fld>
            <a:endParaRPr lang="bg-BG"/>
          </a:p>
        </p:txBody>
      </p:sp>
      <p:sp>
        <p:nvSpPr>
          <p:cNvPr id="5" name="Title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fontScale="90000"/>
          </a:bodyPr>
          <a:lstStyle/>
          <a:p>
            <a:r>
              <a:rPr lang="bg-BG" dirty="0" smtClean="0"/>
              <a:t>Квалификация </a:t>
            </a:r>
            <a:r>
              <a:rPr lang="en-US" dirty="0" smtClean="0"/>
              <a:t>III </a:t>
            </a:r>
            <a:r>
              <a:rPr lang="bg-BG" dirty="0" smtClean="0"/>
              <a:t>образователно равнище</a:t>
            </a:r>
            <a:endParaRPr lang="bg-BG" dirty="0"/>
          </a:p>
        </p:txBody>
      </p:sp>
      <p:sp>
        <p:nvSpPr>
          <p:cNvPr id="6" name="Content Placeholder 2"/>
          <p:cNvSpPr txBox="1">
            <a:spLocks/>
          </p:cNvSpPr>
          <p:nvPr/>
        </p:nvSpPr>
        <p:spPr>
          <a:xfrm>
            <a:off x="609600" y="1633728"/>
            <a:ext cx="8229600" cy="4525963"/>
          </a:xfrm>
          <a:prstGeom prst="rect">
            <a:avLst/>
          </a:prstGeom>
        </p:spPr>
        <p:style>
          <a:lnRef idx="0">
            <a:schemeClr val="accent6"/>
          </a:lnRef>
          <a:fillRef idx="3">
            <a:schemeClr val="accent6"/>
          </a:fillRef>
          <a:effectRef idx="3">
            <a:schemeClr val="accent6"/>
          </a:effectRef>
          <a:fontRef idx="minor">
            <a:schemeClr val="lt1"/>
          </a:fontRef>
        </p:style>
        <p:txBody>
          <a:bodyPr vert="horz">
            <a:normAutofit/>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bg-BG" sz="2400" b="0" i="0" u="none" strike="noStrike" kern="1200" cap="none" spc="0" normalizeH="0" baseline="0" noProof="0" dirty="0" smtClean="0">
              <a:ln>
                <a:noFill/>
              </a:ln>
              <a:solidFill>
                <a:schemeClr val="lt1"/>
              </a:solidFill>
              <a:effectLst/>
              <a:uLnTx/>
              <a:uFillTx/>
              <a:latin typeface="+mn-lt"/>
              <a:ea typeface="+mn-ea"/>
              <a:cs typeface="+mn-cs"/>
            </a:endParaRPr>
          </a:p>
          <a:p>
            <a:pPr marL="621792" marR="0" lvl="1" indent="-228600" algn="l" defTabSz="914400" rtl="0" eaLnBrk="1" fontAlgn="auto" latinLnBrk="0" hangingPunct="1">
              <a:lnSpc>
                <a:spcPct val="100000"/>
              </a:lnSpc>
              <a:spcBef>
                <a:spcPts val="324"/>
              </a:spcBef>
              <a:spcAft>
                <a:spcPts val="0"/>
              </a:spcAft>
              <a:buClr>
                <a:schemeClr val="accent1"/>
              </a:buClr>
              <a:buSzTx/>
              <a:buFont typeface="Verdana"/>
              <a:buNone/>
              <a:tabLst/>
              <a:defRPr/>
            </a:pPr>
            <a:r>
              <a:rPr kumimoji="0" lang="bg-BG" sz="2800" b="1" i="0" u="none" strike="noStrike" kern="1200" cap="none" spc="0" normalizeH="0" baseline="0" noProof="0" dirty="0" smtClean="0">
                <a:ln>
                  <a:noFill/>
                </a:ln>
                <a:solidFill>
                  <a:schemeClr val="lt1"/>
                </a:solidFill>
                <a:effectLst/>
                <a:uLnTx/>
                <a:uFillTx/>
                <a:latin typeface="+mn-lt"/>
                <a:ea typeface="+mn-ea"/>
                <a:cs typeface="+mn-cs"/>
              </a:rPr>
              <a:t>Професия, код 812030  Екскурзовод;</a:t>
            </a:r>
          </a:p>
          <a:p>
            <a:pPr marL="621792" marR="0" lvl="1" indent="-228600" algn="l" defTabSz="914400" rtl="0" eaLnBrk="1" fontAlgn="auto" latinLnBrk="0" hangingPunct="1">
              <a:lnSpc>
                <a:spcPct val="100000"/>
              </a:lnSpc>
              <a:spcBef>
                <a:spcPts val="324"/>
              </a:spcBef>
              <a:spcAft>
                <a:spcPts val="0"/>
              </a:spcAft>
              <a:buClr>
                <a:schemeClr val="accent1"/>
              </a:buClr>
              <a:buSzTx/>
              <a:buFont typeface="Verdana"/>
              <a:buNone/>
              <a:tabLst/>
              <a:defRPr/>
            </a:pPr>
            <a:r>
              <a:rPr kumimoji="0" lang="bg-BG" sz="2800" b="1" i="0" u="none" strike="noStrike" kern="1200" cap="none" spc="0" normalizeH="0" baseline="0" noProof="0" dirty="0" smtClean="0">
                <a:ln>
                  <a:noFill/>
                </a:ln>
                <a:solidFill>
                  <a:schemeClr val="lt1"/>
                </a:solidFill>
                <a:effectLst/>
                <a:uLnTx/>
                <a:uFillTx/>
                <a:latin typeface="+mn-lt"/>
                <a:ea typeface="+mn-ea"/>
                <a:cs typeface="+mn-cs"/>
              </a:rPr>
              <a:t>Професия, код, 812040 Аниматор в туризма</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normAutofit/>
          </a:bodyPr>
          <a:lstStyle/>
          <a:p>
            <a:endParaRPr lang="bg-BG" sz="2400" dirty="0" smtClean="0"/>
          </a:p>
          <a:p>
            <a:pPr lvl="1">
              <a:buNone/>
            </a:pPr>
            <a:r>
              <a:rPr lang="bg-BG" sz="2800" b="1" dirty="0" smtClean="0"/>
              <a:t>Професия, код 341020 Продавач-консултант;</a:t>
            </a:r>
          </a:p>
          <a:p>
            <a:pPr lvl="1">
              <a:buNone/>
            </a:pPr>
            <a:r>
              <a:rPr lang="bg-BG" sz="2800" b="1" dirty="0" smtClean="0"/>
              <a:t>Професия, код 345050 Сътрудник в малък и среден бизнес</a:t>
            </a:r>
          </a:p>
          <a:p>
            <a:pPr lvl="1">
              <a:buNone/>
            </a:pPr>
            <a:r>
              <a:rPr lang="bg-BG" sz="2800" b="1" dirty="0" smtClean="0"/>
              <a:t>Професия, код 346020 Офис секретар</a:t>
            </a:r>
          </a:p>
          <a:p>
            <a:pPr lvl="1">
              <a:buNone/>
            </a:pPr>
            <a:r>
              <a:rPr lang="bg-BG" sz="2800" b="1" dirty="0" smtClean="0"/>
              <a:t>Професия, код 481010 програмист</a:t>
            </a:r>
          </a:p>
          <a:p>
            <a:pPr lvl="1">
              <a:buNone/>
            </a:pPr>
            <a:r>
              <a:rPr lang="bg-BG" sz="2800" b="1" dirty="0" smtClean="0"/>
              <a:t>Професия, код 482020 Оператор информационно осигуряване</a:t>
            </a:r>
            <a:endParaRPr lang="bg-BG" sz="2400" b="1" dirty="0" smtClean="0"/>
          </a:p>
        </p:txBody>
      </p:sp>
      <p:sp>
        <p:nvSpPr>
          <p:cNvPr id="2" name="Title 1"/>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normAutofit fontScale="90000"/>
          </a:bodyPr>
          <a:lstStyle/>
          <a:p>
            <a:r>
              <a:rPr lang="bg-BG" dirty="0" smtClean="0"/>
              <a:t>Квалификация </a:t>
            </a:r>
            <a:r>
              <a:rPr lang="en-US" dirty="0" smtClean="0"/>
              <a:t>II </a:t>
            </a:r>
            <a:r>
              <a:rPr lang="bg-BG" dirty="0" smtClean="0"/>
              <a:t>образователно равнище</a:t>
            </a:r>
            <a:endParaRPr lang="bg-BG" dirty="0"/>
          </a:p>
        </p:txBody>
      </p:sp>
      <p:sp>
        <p:nvSpPr>
          <p:cNvPr id="4" name="Slide Number Placeholder 3"/>
          <p:cNvSpPr>
            <a:spLocks noGrp="1"/>
          </p:cNvSpPr>
          <p:nvPr>
            <p:ph type="sldNum" sz="quarter" idx="12"/>
          </p:nvPr>
        </p:nvSpPr>
        <p:spPr/>
        <p:txBody>
          <a:bodyPr/>
          <a:lstStyle/>
          <a:p>
            <a:fld id="{05A0859E-FF0B-4E37-8043-3DFA3EF782B3}" type="slidenum">
              <a:rPr lang="bg-BG" smtClean="0"/>
              <a:pPr/>
              <a:t>8</a:t>
            </a:fld>
            <a:endParaRPr lang="bg-BG"/>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5A0859E-FF0B-4E37-8043-3DFA3EF782B3}" type="slidenum">
              <a:rPr lang="bg-BG" smtClean="0"/>
              <a:pPr/>
              <a:t>9</a:t>
            </a:fld>
            <a:endParaRPr lang="bg-BG"/>
          </a:p>
        </p:txBody>
      </p:sp>
      <p:sp>
        <p:nvSpPr>
          <p:cNvPr id="4" name="Title 3"/>
          <p:cNvSpPr>
            <a:spLocks noGrp="1"/>
          </p:cNvSpPr>
          <p:nvPr>
            <p:ph type="title"/>
          </p:nvPr>
        </p:nvSpPr>
        <p:spPr/>
        <p:txBody>
          <a:bodyPr/>
          <a:lstStyle/>
          <a:p>
            <a:endParaRPr lang="bg-BG"/>
          </a:p>
        </p:txBody>
      </p:sp>
      <p:sp>
        <p:nvSpPr>
          <p:cNvPr id="5" name="Title 1"/>
          <p:cNvSpPr txBox="1">
            <a:spLocks/>
          </p:cNvSpPr>
          <p:nvPr/>
        </p:nvSpPr>
        <p:spPr>
          <a:xfrm>
            <a:off x="467544" y="427038"/>
            <a:ext cx="8371656" cy="1143000"/>
          </a:xfrm>
          <a:prstGeom prst="rect">
            <a:avLst/>
          </a:prstGeom>
        </p:spPr>
        <p:style>
          <a:lnRef idx="0">
            <a:schemeClr val="accent2"/>
          </a:lnRef>
          <a:fillRef idx="3">
            <a:schemeClr val="accent2"/>
          </a:fillRef>
          <a:effectRef idx="3">
            <a:schemeClr val="accent2"/>
          </a:effectRef>
          <a:fontRef idx="minor">
            <a:schemeClr val="lt1"/>
          </a:fontRef>
        </p:style>
        <p:txBody>
          <a:bodyPr vert="horz" rtlCol="0" anchor="ctr">
            <a:normAutofit fontScale="90000" lnSpcReduction="10000"/>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bg-BG" sz="41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t>Квалификация </a:t>
            </a:r>
            <a:r>
              <a:rPr kumimoji="0" lang="en-US" sz="41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t>II </a:t>
            </a:r>
            <a:r>
              <a:rPr kumimoji="0" lang="bg-BG" sz="41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t>образователно равнище</a:t>
            </a:r>
            <a:endParaRPr kumimoji="0" lang="bg-BG" sz="4100" b="1" i="0" u="none" strike="noStrike" kern="1200" cap="none" spc="0" normalizeH="0" baseline="0" noProof="0" dirty="0">
              <a:ln>
                <a:noFill/>
              </a:ln>
              <a:solidFill>
                <a:schemeClr val="lt1"/>
              </a:solidFill>
              <a:effectLst>
                <a:outerShdw blurRad="31750" dist="25400" dir="5400000" algn="tl" rotWithShape="0">
                  <a:srgbClr val="000000">
                    <a:alpha val="25000"/>
                  </a:srgbClr>
                </a:outerShdw>
              </a:effectLst>
              <a:uLnTx/>
              <a:uFillTx/>
              <a:latin typeface="+mn-lt"/>
              <a:ea typeface="+mn-ea"/>
              <a:cs typeface="+mn-cs"/>
            </a:endParaRPr>
          </a:p>
        </p:txBody>
      </p:sp>
      <p:sp>
        <p:nvSpPr>
          <p:cNvPr id="6" name="Content Placeholder 2"/>
          <p:cNvSpPr>
            <a:spLocks noGrp="1"/>
          </p:cNvSpPr>
          <p:nvPr>
            <p:ph idx="1"/>
          </p:nvPr>
        </p:nvSpPr>
        <p:spPr>
          <a:xfrm>
            <a:off x="467544" y="1556792"/>
            <a:ext cx="8445624" cy="4525963"/>
          </a:xfrm>
        </p:spPr>
        <p:style>
          <a:lnRef idx="0">
            <a:schemeClr val="accent6"/>
          </a:lnRef>
          <a:fillRef idx="3">
            <a:schemeClr val="accent6"/>
          </a:fillRef>
          <a:effectRef idx="3">
            <a:schemeClr val="accent6"/>
          </a:effectRef>
          <a:fontRef idx="minor">
            <a:schemeClr val="lt1"/>
          </a:fontRef>
        </p:style>
        <p:txBody>
          <a:bodyPr>
            <a:normAutofit/>
          </a:bodyPr>
          <a:lstStyle/>
          <a:p>
            <a:endParaRPr lang="bg-BG" sz="2400" dirty="0" smtClean="0"/>
          </a:p>
          <a:p>
            <a:pPr lvl="1">
              <a:buNone/>
            </a:pPr>
            <a:r>
              <a:rPr lang="bg-BG" sz="2800" b="1" dirty="0" smtClean="0"/>
              <a:t>Професия, код 811070 Готвач;</a:t>
            </a:r>
          </a:p>
          <a:p>
            <a:pPr lvl="1">
              <a:buNone/>
            </a:pPr>
            <a:r>
              <a:rPr lang="bg-BG" sz="2800" b="1" dirty="0" smtClean="0"/>
              <a:t>Професия, код 811080 Сервитьор-барман</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5A0859E-FF0B-4E37-8043-3DFA3EF782B3}" type="slidenum">
              <a:rPr lang="bg-BG" smtClean="0"/>
              <a:pPr/>
              <a:t>10</a:t>
            </a:fld>
            <a:endParaRPr lang="bg-BG"/>
          </a:p>
        </p:txBody>
      </p:sp>
      <p:sp>
        <p:nvSpPr>
          <p:cNvPr id="6" name="Title 1"/>
          <p:cNvSpPr txBox="1">
            <a:spLocks noGrp="1"/>
          </p:cNvSpPr>
          <p:nvPr>
            <p:ph type="title"/>
          </p:nvPr>
        </p:nvSpPr>
        <p:spPr>
          <a:prstGeom prst="rect">
            <a:avLst/>
          </a:prstGeom>
        </p:spPr>
        <p:style>
          <a:lnRef idx="0">
            <a:schemeClr val="accent2"/>
          </a:lnRef>
          <a:fillRef idx="3">
            <a:schemeClr val="accent2"/>
          </a:fillRef>
          <a:effectRef idx="3">
            <a:schemeClr val="accent2"/>
          </a:effectRef>
          <a:fontRef idx="minor">
            <a:schemeClr val="lt1"/>
          </a:fontRef>
        </p:style>
        <p:txBody>
          <a:bodyPr vert="horz" rtlCol="0" anchor="ctr">
            <a:normAutofit fontScale="90000"/>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bg-BG" sz="41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t>Квалификация </a:t>
            </a:r>
            <a:r>
              <a:rPr kumimoji="0" lang="bg-BG" sz="41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t>Ключови компетентности</a:t>
            </a:r>
            <a:endParaRPr kumimoji="0" lang="bg-BG" sz="4100" b="1" i="0" u="none" strike="noStrike" kern="1200" cap="none" spc="0" normalizeH="0" baseline="0" noProof="0" dirty="0">
              <a:ln>
                <a:noFill/>
              </a:ln>
              <a:solidFill>
                <a:schemeClr val="lt1"/>
              </a:solidFill>
              <a:effectLst>
                <a:outerShdw blurRad="31750" dist="25400" dir="5400000" algn="tl" rotWithShape="0">
                  <a:srgbClr val="000000">
                    <a:alpha val="25000"/>
                  </a:srgbClr>
                </a:outerShdw>
              </a:effectLst>
              <a:uLnTx/>
              <a:uFillTx/>
              <a:latin typeface="+mn-lt"/>
              <a:ea typeface="+mn-ea"/>
              <a:cs typeface="+mn-cs"/>
            </a:endParaRPr>
          </a:p>
        </p:txBody>
      </p:sp>
      <p:sp>
        <p:nvSpPr>
          <p:cNvPr id="7" name="Content Placeholder 2"/>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normAutofit/>
          </a:bodyPr>
          <a:lstStyle/>
          <a:p>
            <a:pPr>
              <a:buNone/>
            </a:pPr>
            <a:r>
              <a:rPr lang="bg-BG" b="1" dirty="0" smtClean="0"/>
              <a:t>Центърът за професионално обучение, извършва обучение по </a:t>
            </a:r>
            <a:r>
              <a:rPr lang="bg-BG" b="1" dirty="0" smtClean="0"/>
              <a:t>ключови компетентности:</a:t>
            </a:r>
            <a:endParaRPr lang="bg-BG" b="1" dirty="0" smtClean="0"/>
          </a:p>
          <a:p>
            <a:pPr>
              <a:buFontTx/>
              <a:buChar char="-"/>
            </a:pPr>
            <a:r>
              <a:rPr lang="bg-BG" b="1" dirty="0" smtClean="0"/>
              <a:t>Дигитална компетентност – компютърна грамотност</a:t>
            </a:r>
            <a:r>
              <a:rPr lang="bg-BG" sz="2400" b="1" dirty="0" smtClean="0"/>
              <a:t>;</a:t>
            </a:r>
            <a:endParaRPr lang="bg-BG" sz="2400" b="1" dirty="0" smtClean="0"/>
          </a:p>
          <a:p>
            <a:pPr>
              <a:buFontTx/>
              <a:buChar char="-"/>
            </a:pPr>
            <a:r>
              <a:rPr lang="bg-BG" sz="2400" b="1" dirty="0" smtClean="0"/>
              <a:t>Дигитална </a:t>
            </a:r>
            <a:r>
              <a:rPr lang="bg-BG" sz="2400" b="1" dirty="0" smtClean="0"/>
              <a:t>компетентност - текстообработка;</a:t>
            </a:r>
            <a:endParaRPr lang="bg-BG" sz="2400" b="1" dirty="0" smtClean="0"/>
          </a:p>
          <a:p>
            <a:pPr>
              <a:buFontTx/>
              <a:buChar char="-"/>
            </a:pPr>
            <a:r>
              <a:rPr lang="bg-BG" sz="2400" b="1" dirty="0" smtClean="0"/>
              <a:t>Дигитална </a:t>
            </a:r>
            <a:r>
              <a:rPr lang="bg-BG" sz="2400" b="1" dirty="0" smtClean="0"/>
              <a:t>компетентност – работа с електронни таблици </a:t>
            </a:r>
          </a:p>
          <a:p>
            <a:pPr>
              <a:buFontTx/>
              <a:buChar char="-"/>
            </a:pPr>
            <a:r>
              <a:rPr lang="bg-BG" sz="2400" b="1" dirty="0" smtClean="0"/>
              <a:t>Дигитална </a:t>
            </a:r>
            <a:r>
              <a:rPr lang="bg-BG" sz="2400" b="1" dirty="0" smtClean="0"/>
              <a:t>компетентност – работа с интернет;</a:t>
            </a:r>
            <a:endParaRPr lang="bg-BG" sz="2400" b="1" dirty="0" smtClean="0"/>
          </a:p>
          <a:p>
            <a:pPr>
              <a:buFontTx/>
              <a:buChar char="-"/>
            </a:pPr>
            <a:r>
              <a:rPr lang="bg-BG" sz="2400" b="1" dirty="0" smtClean="0"/>
              <a:t>Дигитална </a:t>
            </a:r>
            <a:r>
              <a:rPr lang="bg-BG" sz="2400" b="1" dirty="0" smtClean="0"/>
              <a:t>компетентност – работа с </a:t>
            </a:r>
            <a:r>
              <a:rPr lang="en-US" sz="2400" b="1" dirty="0" smtClean="0"/>
              <a:t>MS Office 2010</a:t>
            </a:r>
            <a:endParaRPr lang="bg-BG"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normAutofit fontScale="92500" lnSpcReduction="20000"/>
          </a:bodyPr>
          <a:lstStyle/>
          <a:p>
            <a:pPr>
              <a:buNone/>
            </a:pPr>
            <a:r>
              <a:rPr lang="bg-BG" dirty="0" smtClean="0"/>
              <a:t>Завършено професионално обучение с придобиване на степен на професионална квалификация се удостоверява със свидетелство за професионална квалификация;</a:t>
            </a:r>
            <a:br>
              <a:rPr lang="bg-BG" dirty="0" smtClean="0"/>
            </a:br>
            <a:endParaRPr lang="bg-BG" dirty="0" smtClean="0"/>
          </a:p>
          <a:p>
            <a:pPr>
              <a:buNone/>
            </a:pPr>
            <a:r>
              <a:rPr lang="ru-RU" dirty="0" smtClean="0"/>
              <a:t>При провеждане на професионално обучение по части от професия се издава Удостоверение за професионално обучение </a:t>
            </a:r>
            <a:r>
              <a:rPr lang="bg-BG" dirty="0" smtClean="0"/>
              <a:t/>
            </a:r>
            <a:br>
              <a:rPr lang="bg-BG" dirty="0" smtClean="0"/>
            </a:br>
            <a:endParaRPr lang="bg-BG" dirty="0" smtClean="0"/>
          </a:p>
          <a:p>
            <a:pPr>
              <a:buNone/>
            </a:pPr>
            <a:r>
              <a:rPr lang="bg-BG" dirty="0" smtClean="0"/>
              <a:t>Съдържанието на посочените документи се определя съгласно държавните образователни изисквания за документите за системата на народната просвета и за придобиването на квалификации по професии.</a:t>
            </a:r>
            <a:br>
              <a:rPr lang="bg-BG" dirty="0" smtClean="0"/>
            </a:br>
            <a:endParaRPr lang="bg-BG" b="1" cap="all" dirty="0"/>
          </a:p>
        </p:txBody>
      </p:sp>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normAutofit/>
          </a:bodyPr>
          <a:lstStyle/>
          <a:p>
            <a:pPr algn="ctr"/>
            <a:r>
              <a:rPr lang="bg-BG" sz="3200" dirty="0" smtClean="0"/>
              <a:t>Удостоверяване на завършването на професионалното обучение</a:t>
            </a:r>
            <a:endParaRPr lang="bg-BG" sz="3200" dirty="0"/>
          </a:p>
        </p:txBody>
      </p:sp>
      <p:sp>
        <p:nvSpPr>
          <p:cNvPr id="4" name="Slide Number Placeholder 3"/>
          <p:cNvSpPr>
            <a:spLocks noGrp="1"/>
          </p:cNvSpPr>
          <p:nvPr>
            <p:ph type="sldNum" sz="quarter" idx="12"/>
          </p:nvPr>
        </p:nvSpPr>
        <p:spPr/>
        <p:txBody>
          <a:bodyPr/>
          <a:lstStyle/>
          <a:p>
            <a:fld id="{05A0859E-FF0B-4E37-8043-3DFA3EF782B3}" type="slidenum">
              <a:rPr lang="bg-BG" smtClean="0"/>
              <a:pPr/>
              <a:t>11</a:t>
            </a:fld>
            <a:endParaRPr lang="bg-BG"/>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normAutofit fontScale="92500"/>
          </a:bodyPr>
          <a:lstStyle/>
          <a:p>
            <a:r>
              <a:rPr lang="bg-BG" b="1" dirty="0" smtClean="0"/>
              <a:t>ЦПО  “Знание и бизнес” е одобрен като доставчик на обучение по програма “Аз мога повече”</a:t>
            </a:r>
          </a:p>
          <a:p>
            <a:r>
              <a:rPr lang="bg-BG" b="1" dirty="0" smtClean="0"/>
              <a:t>Програмата "Аз мога повече" </a:t>
            </a:r>
            <a:r>
              <a:rPr lang="bg-BG" b="1" dirty="0" smtClean="0">
                <a:solidFill>
                  <a:schemeClr val="bg1"/>
                </a:solidFill>
                <a:hlinkClick r:id="rId2"/>
              </a:rPr>
              <a:t>стартира</a:t>
            </a:r>
            <a:r>
              <a:rPr lang="bg-BG" b="1" dirty="0" smtClean="0"/>
              <a:t> на 15.08.2011г. Тя е част от европейската Оперативна програма "Развитие на човешките ресурси" и продължение на програмата "Аз мога". По нея всеки работещ на трудов договор може да получи ваучер за езиково обучение". Подобно на “Аз мога”, схемата “Аз мога повече”, ще се ръководи от Агенцията по заетостта и бюрата по труда.</a:t>
            </a:r>
          </a:p>
          <a:p>
            <a:endParaRPr lang="bg-BG" b="1" cap="all" dirty="0"/>
          </a:p>
        </p:txBody>
      </p:sp>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normAutofit/>
          </a:bodyPr>
          <a:lstStyle/>
          <a:p>
            <a:r>
              <a:rPr lang="bg-BG" sz="3200" dirty="0" smtClean="0"/>
              <a:t>Обучение по програма “Аз мога повече”</a:t>
            </a:r>
            <a:endParaRPr lang="bg-BG" sz="3200" dirty="0"/>
          </a:p>
        </p:txBody>
      </p:sp>
      <p:sp>
        <p:nvSpPr>
          <p:cNvPr id="4" name="Slide Number Placeholder 3"/>
          <p:cNvSpPr>
            <a:spLocks noGrp="1"/>
          </p:cNvSpPr>
          <p:nvPr>
            <p:ph type="sldNum" sz="quarter" idx="12"/>
          </p:nvPr>
        </p:nvSpPr>
        <p:spPr/>
        <p:txBody>
          <a:bodyPr/>
          <a:lstStyle/>
          <a:p>
            <a:fld id="{05A0859E-FF0B-4E37-8043-3DFA3EF782B3}" type="slidenum">
              <a:rPr lang="bg-BG" smtClean="0"/>
              <a:pPr/>
              <a:t>12</a:t>
            </a:fld>
            <a:endParaRPr lang="bg-BG"/>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lstStyle/>
          <a:p>
            <a:pPr>
              <a:buNone/>
            </a:pPr>
            <a:r>
              <a:rPr lang="bg-BG" b="1" dirty="0" smtClean="0"/>
              <a:t>ЦПО  “Знание и бизнес” организира обучение по всички, изброени по-горе професии по програма ”Аз мога повече.”</a:t>
            </a:r>
          </a:p>
          <a:p>
            <a:pPr>
              <a:buNone/>
            </a:pPr>
            <a:endParaRPr lang="bg-BG" b="1" dirty="0" smtClean="0"/>
          </a:p>
          <a:p>
            <a:pPr algn="ctr">
              <a:buNone/>
            </a:pPr>
            <a:r>
              <a:rPr lang="bg-BG" sz="3200" b="1" dirty="0" smtClean="0"/>
              <a:t>ОБУЧЕНИЕТО ПО ПРОГРАМА “АЗ МОГА ПОВЕЧЕ” Е БЕЗПЛАТНО ЗА ОБУЧАЕМИТЕ ЛИЦА.</a:t>
            </a:r>
            <a:endParaRPr lang="bg-BG" sz="3200" b="1" dirty="0"/>
          </a:p>
        </p:txBody>
      </p:sp>
      <p:sp>
        <p:nvSpPr>
          <p:cNvPr id="4" name="Slide Number Placeholder 3"/>
          <p:cNvSpPr>
            <a:spLocks noGrp="1"/>
          </p:cNvSpPr>
          <p:nvPr>
            <p:ph type="sldNum" sz="quarter" idx="12"/>
          </p:nvPr>
        </p:nvSpPr>
        <p:spPr/>
        <p:txBody>
          <a:bodyPr/>
          <a:lstStyle/>
          <a:p>
            <a:fld id="{05A0859E-FF0B-4E37-8043-3DFA3EF782B3}" type="slidenum">
              <a:rPr lang="bg-BG" smtClean="0"/>
              <a:pPr/>
              <a:t>13</a:t>
            </a:fld>
            <a:endParaRPr lang="bg-BG"/>
          </a:p>
        </p:txBody>
      </p:sp>
      <p:sp>
        <p:nvSpPr>
          <p:cNvPr id="7"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normAutofit/>
          </a:bodyPr>
          <a:lstStyle/>
          <a:p>
            <a:r>
              <a:rPr lang="bg-BG" sz="3200" dirty="0" smtClean="0"/>
              <a:t>Обучение по програма “Аз мога повече”</a:t>
            </a:r>
            <a:endParaRPr lang="bg-BG"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481328"/>
            <a:ext cx="8496944" cy="4525963"/>
          </a:xfrm>
        </p:spPr>
        <p:style>
          <a:lnRef idx="0">
            <a:schemeClr val="accent6"/>
          </a:lnRef>
          <a:fillRef idx="3">
            <a:schemeClr val="accent6"/>
          </a:fillRef>
          <a:effectRef idx="3">
            <a:schemeClr val="accent6"/>
          </a:effectRef>
          <a:fontRef idx="minor">
            <a:schemeClr val="lt1"/>
          </a:fontRef>
        </p:style>
        <p:txBody>
          <a:bodyPr/>
          <a:lstStyle/>
          <a:p>
            <a:pPr>
              <a:buNone/>
            </a:pPr>
            <a:r>
              <a:rPr lang="bg-BG" dirty="0" smtClean="0"/>
              <a:t>За да кандидатсвате по програмата за обучение е необходимо да направите следното:</a:t>
            </a:r>
          </a:p>
          <a:p>
            <a:pPr marL="624078" indent="-514350">
              <a:buAutoNum type="arabicPeriod"/>
            </a:pPr>
            <a:r>
              <a:rPr lang="bg-BG" dirty="0" smtClean="0"/>
              <a:t>В бюрото по труда по местоживеене или по месторабота да подадете</a:t>
            </a:r>
          </a:p>
          <a:p>
            <a:pPr marL="624078" indent="-514350">
              <a:buNone/>
            </a:pPr>
            <a:r>
              <a:rPr lang="bg-BG" sz="2800" dirty="0" smtClean="0"/>
              <a:t>Заявление(</a:t>
            </a:r>
            <a:r>
              <a:rPr lang="en-US" sz="1800" dirty="0" smtClean="0">
                <a:hlinkClick r:id="rId2"/>
              </a:rPr>
              <a:t>http://www.az.government.bg/OPHR/voucher.asp?type_id=1</a:t>
            </a:r>
            <a:r>
              <a:rPr lang="bg-BG" sz="1800" dirty="0" smtClean="0"/>
              <a:t> )</a:t>
            </a:r>
          </a:p>
          <a:p>
            <a:pPr marL="624078" indent="-514350">
              <a:buNone/>
            </a:pPr>
            <a:r>
              <a:rPr lang="bg-BG" sz="2800" dirty="0" smtClean="0"/>
              <a:t>Декларация(</a:t>
            </a:r>
            <a:r>
              <a:rPr lang="en-US" sz="1800" dirty="0" smtClean="0">
                <a:hlinkClick r:id="rId2"/>
              </a:rPr>
              <a:t>http://www.az.government.bg/OPHR/voucher.asp?type_id=1</a:t>
            </a:r>
            <a:r>
              <a:rPr lang="bg-BG" sz="1800" dirty="0" smtClean="0"/>
              <a:t>)</a:t>
            </a:r>
          </a:p>
          <a:p>
            <a:pPr marL="624078" indent="-514350">
              <a:buNone/>
            </a:pPr>
            <a:r>
              <a:rPr lang="bg-BG" sz="2800" dirty="0" smtClean="0"/>
              <a:t>2.Да  получите одобрение за участие в програмата</a:t>
            </a:r>
          </a:p>
          <a:p>
            <a:pPr marL="624078" indent="-514350">
              <a:buNone/>
            </a:pPr>
            <a:r>
              <a:rPr lang="bg-BG" sz="2800" dirty="0" smtClean="0"/>
              <a:t>3.Да изберете доставчик на обучение</a:t>
            </a:r>
          </a:p>
          <a:p>
            <a:pPr marL="624078" indent="-514350">
              <a:buNone/>
            </a:pPr>
            <a:r>
              <a:rPr lang="bg-BG" sz="2800" dirty="0" smtClean="0"/>
              <a:t>4. Да получите ваучер за обучението</a:t>
            </a:r>
          </a:p>
        </p:txBody>
      </p:sp>
      <p:sp>
        <p:nvSpPr>
          <p:cNvPr id="3" name="Slide Number Placeholder 2"/>
          <p:cNvSpPr>
            <a:spLocks noGrp="1"/>
          </p:cNvSpPr>
          <p:nvPr>
            <p:ph type="sldNum" sz="quarter" idx="12"/>
          </p:nvPr>
        </p:nvSpPr>
        <p:spPr/>
        <p:txBody>
          <a:bodyPr/>
          <a:lstStyle/>
          <a:p>
            <a:fld id="{05A0859E-FF0B-4E37-8043-3DFA3EF782B3}" type="slidenum">
              <a:rPr lang="bg-BG" smtClean="0"/>
              <a:pPr/>
              <a:t>14</a:t>
            </a:fld>
            <a:endParaRPr lang="bg-BG"/>
          </a:p>
        </p:txBody>
      </p:sp>
      <p:sp>
        <p:nvSpPr>
          <p:cNvPr id="6"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normAutofit/>
          </a:bodyPr>
          <a:lstStyle/>
          <a:p>
            <a:pPr algn="ctr"/>
            <a:r>
              <a:rPr lang="bg-BG" sz="3200" dirty="0" smtClean="0"/>
              <a:t>Обучение по програма “Аз мога повече”</a:t>
            </a:r>
            <a:br>
              <a:rPr lang="bg-BG" sz="3200" dirty="0" smtClean="0"/>
            </a:br>
            <a:r>
              <a:rPr lang="bg-BG" sz="3200" dirty="0" smtClean="0"/>
              <a:t>Кандидатстване</a:t>
            </a:r>
            <a:endParaRPr lang="bg-BG"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0">
            <a:schemeClr val="accent6"/>
          </a:lnRef>
          <a:fillRef idx="3">
            <a:schemeClr val="accent6"/>
          </a:fillRef>
          <a:effectRef idx="3">
            <a:schemeClr val="accent6"/>
          </a:effectRef>
          <a:fontRef idx="minor">
            <a:schemeClr val="lt1"/>
          </a:fontRef>
        </p:style>
        <p:txBody>
          <a:bodyPr>
            <a:normAutofit fontScale="92500" lnSpcReduction="10000"/>
          </a:bodyPr>
          <a:lstStyle/>
          <a:p>
            <a:r>
              <a:rPr lang="bg-BG" dirty="0" smtClean="0"/>
              <a:t>След като изберете като доставчик на обучение ЦПО Знание и бизнес, следва да дойдете в офиса на фирмата за да попълним предвидената за тази цел част от Уведомлението. След като го попълним, Вие трябва да занесете тази част (отрязък) от Уведомлението до Бюрото по труда за да ви запишат и прекратят изтичането на срока на Уведомлението Ви. В този отрязък е отбелязана и началната дата на курса. 7 дена преди началната дата на курса Ви от Бюрото по труда ще Ви издадът ваучер, който Вие трябва лично да получите и дадете или изпратите на Доставчика на Обучение</a:t>
            </a:r>
          </a:p>
        </p:txBody>
      </p:sp>
      <p:sp>
        <p:nvSpPr>
          <p:cNvPr id="3" name="Slide Number Placeholder 2"/>
          <p:cNvSpPr>
            <a:spLocks noGrp="1"/>
          </p:cNvSpPr>
          <p:nvPr>
            <p:ph type="sldNum" sz="quarter" idx="12"/>
          </p:nvPr>
        </p:nvSpPr>
        <p:spPr/>
        <p:txBody>
          <a:bodyPr/>
          <a:lstStyle/>
          <a:p>
            <a:fld id="{05A0859E-FF0B-4E37-8043-3DFA3EF782B3}" type="slidenum">
              <a:rPr lang="bg-BG" smtClean="0"/>
              <a:pPr/>
              <a:t>15</a:t>
            </a:fld>
            <a:endParaRPr lang="bg-BG"/>
          </a:p>
        </p:txBody>
      </p:sp>
      <p:sp>
        <p:nvSpPr>
          <p:cNvPr id="5" name="Title 4"/>
          <p:cNvSpPr>
            <a:spLocks noGrp="1"/>
          </p:cNvSpPr>
          <p:nvPr>
            <p:ph type="title"/>
          </p:nvPr>
        </p:nvSpPr>
        <p:spPr/>
        <p:txBody>
          <a:bodyPr/>
          <a:lstStyle/>
          <a:p>
            <a:endParaRPr lang="bg-BG"/>
          </a:p>
        </p:txBody>
      </p:sp>
      <p:sp>
        <p:nvSpPr>
          <p:cNvPr id="6" name="Title 1"/>
          <p:cNvSpPr txBox="1">
            <a:spLocks/>
          </p:cNvSpPr>
          <p:nvPr/>
        </p:nvSpPr>
        <p:spPr>
          <a:xfrm>
            <a:off x="395536" y="260648"/>
            <a:ext cx="8229600" cy="1143000"/>
          </a:xfrm>
          <a:prstGeom prst="rect">
            <a:avLst/>
          </a:prstGeom>
        </p:spPr>
        <p:style>
          <a:lnRef idx="1">
            <a:schemeClr val="accent2"/>
          </a:lnRef>
          <a:fillRef idx="3">
            <a:schemeClr val="accent2"/>
          </a:fillRef>
          <a:effectRef idx="2">
            <a:schemeClr val="accent2"/>
          </a:effectRef>
          <a:fontRef idx="minor">
            <a:schemeClr val="lt1"/>
          </a:fontRef>
        </p:style>
        <p:txBody>
          <a:bodyPr vert="horz" rtlCol="0" anchor="ctr">
            <a:normAutofit/>
            <a:scene3d>
              <a:camera prst="orthographicFront"/>
              <a:lightRig rig="soft" dir="t"/>
            </a:scene3d>
            <a:sp3d prstMaterial="softEdge">
              <a:bevelT w="25400" h="254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bg-BG" sz="32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t>Обучение по програма “Аз мога повече”</a:t>
            </a:r>
            <a:br>
              <a:rPr kumimoji="0" lang="bg-BG" sz="32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br>
            <a:r>
              <a:rPr kumimoji="0" lang="bg-BG" sz="32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t>Кандидатстване</a:t>
            </a:r>
            <a:endParaRPr kumimoji="0" lang="bg-BG" sz="3200" b="1" i="0" u="none" strike="noStrike" kern="1200" cap="none" spc="0" normalizeH="0" baseline="0" noProof="0" dirty="0">
              <a:ln>
                <a:noFill/>
              </a:ln>
              <a:solidFill>
                <a:schemeClr val="lt1"/>
              </a:solidFill>
              <a:effectLst>
                <a:outerShdw blurRad="31750" dist="25400" dir="5400000" algn="tl" rotWithShape="0">
                  <a:srgbClr val="000000">
                    <a:alpha val="25000"/>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481328"/>
            <a:ext cx="8640960" cy="4525963"/>
          </a:xfrm>
        </p:spPr>
        <p:style>
          <a:lnRef idx="0">
            <a:schemeClr val="accent6"/>
          </a:lnRef>
          <a:fillRef idx="3">
            <a:schemeClr val="accent6"/>
          </a:fillRef>
          <a:effectRef idx="3">
            <a:schemeClr val="accent6"/>
          </a:effectRef>
          <a:fontRef idx="minor">
            <a:schemeClr val="lt1"/>
          </a:fontRef>
        </p:style>
        <p:txBody>
          <a:bodyPr>
            <a:normAutofit/>
          </a:bodyPr>
          <a:lstStyle/>
          <a:p>
            <a:pPr>
              <a:buNone/>
            </a:pPr>
            <a:r>
              <a:rPr lang="bg-BG" dirty="0" smtClean="0"/>
              <a:t>За въпроси, консултации и запитвания при подаването на Вашите документи - не се колебайте - да  се свържете с нас. </a:t>
            </a:r>
          </a:p>
          <a:p>
            <a:pPr>
              <a:buNone/>
            </a:pPr>
            <a:r>
              <a:rPr lang="bg-BG" dirty="0" smtClean="0"/>
              <a:t>Повече подробности </a:t>
            </a:r>
            <a:r>
              <a:rPr lang="bg-BG" smtClean="0"/>
              <a:t>за организираните </a:t>
            </a:r>
            <a:r>
              <a:rPr lang="bg-BG" dirty="0" smtClean="0"/>
              <a:t>от ЦПО “Знание и бизнес,” професионални обучения по програмата “Аз мога повече” можете да получите на </a:t>
            </a:r>
            <a:r>
              <a:rPr lang="en-US" dirty="0" smtClean="0">
                <a:hlinkClick r:id="rId2"/>
              </a:rPr>
              <a:t>http://svetlozarstefanov.com/index.php?cat=centyr</a:t>
            </a:r>
            <a:endParaRPr lang="bg-BG" dirty="0" smtClean="0"/>
          </a:p>
          <a:p>
            <a:pPr>
              <a:buNone/>
            </a:pPr>
            <a:r>
              <a:rPr lang="bg-BG" dirty="0" smtClean="0"/>
              <a:t>Телефони за контакт 052/608 – 443, 0899454752</a:t>
            </a:r>
          </a:p>
          <a:p>
            <a:pPr>
              <a:buNone/>
            </a:pPr>
            <a:r>
              <a:rPr lang="en-US" dirty="0" smtClean="0"/>
              <a:t>E-mail. </a:t>
            </a:r>
            <a:r>
              <a:rPr lang="en-US" dirty="0" smtClean="0">
                <a:hlinkClick r:id="rId3"/>
              </a:rPr>
              <a:t>snstef@abv.bg</a:t>
            </a:r>
            <a:r>
              <a:rPr lang="en-US" dirty="0" smtClean="0"/>
              <a:t>; edibiznes@gmail.com</a:t>
            </a:r>
            <a:endParaRPr lang="bg-BG" dirty="0"/>
          </a:p>
        </p:txBody>
      </p:sp>
      <p:sp>
        <p:nvSpPr>
          <p:cNvPr id="3" name="Slide Number Placeholder 2"/>
          <p:cNvSpPr>
            <a:spLocks noGrp="1"/>
          </p:cNvSpPr>
          <p:nvPr>
            <p:ph type="sldNum" sz="quarter" idx="12"/>
          </p:nvPr>
        </p:nvSpPr>
        <p:spPr/>
        <p:txBody>
          <a:bodyPr/>
          <a:lstStyle/>
          <a:p>
            <a:fld id="{05A0859E-FF0B-4E37-8043-3DFA3EF782B3}" type="slidenum">
              <a:rPr lang="bg-BG" smtClean="0"/>
              <a:pPr/>
              <a:t>16</a:t>
            </a:fld>
            <a:endParaRPr lang="bg-BG"/>
          </a:p>
        </p:txBody>
      </p:sp>
      <p:sp>
        <p:nvSpPr>
          <p:cNvPr id="5" name="Title 4"/>
          <p:cNvSpPr>
            <a:spLocks noGrp="1"/>
          </p:cNvSpPr>
          <p:nvPr>
            <p:ph type="title"/>
          </p:nvPr>
        </p:nvSpPr>
        <p:spPr/>
        <p:txBody>
          <a:bodyPr/>
          <a:lstStyle/>
          <a:p>
            <a:endParaRPr lang="bg-BG"/>
          </a:p>
        </p:txBody>
      </p:sp>
      <p:sp>
        <p:nvSpPr>
          <p:cNvPr id="6" name="Title 1"/>
          <p:cNvSpPr txBox="1">
            <a:spLocks/>
          </p:cNvSpPr>
          <p:nvPr/>
        </p:nvSpPr>
        <p:spPr>
          <a:xfrm>
            <a:off x="179512" y="260648"/>
            <a:ext cx="8784976" cy="1143000"/>
          </a:xfrm>
          <a:prstGeom prst="rect">
            <a:avLst/>
          </a:prstGeom>
        </p:spPr>
        <p:style>
          <a:lnRef idx="1">
            <a:schemeClr val="accent2"/>
          </a:lnRef>
          <a:fillRef idx="3">
            <a:schemeClr val="accent2"/>
          </a:fillRef>
          <a:effectRef idx="2">
            <a:schemeClr val="accent2"/>
          </a:effectRef>
          <a:fontRef idx="minor">
            <a:schemeClr val="lt1"/>
          </a:fontRef>
        </p:style>
        <p:txBody>
          <a:bodyPr vert="horz" rtlCol="0" anchor="ctr">
            <a:normAutofit/>
            <a:scene3d>
              <a:camera prst="orthographicFront"/>
              <a:lightRig rig="soft" dir="t"/>
            </a:scene3d>
            <a:sp3d prstMaterial="softEdge">
              <a:bevelT w="25400" h="254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bg-BG" sz="32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t>Обучение по програма “Аз мога повече”</a:t>
            </a:r>
            <a:br>
              <a:rPr kumimoji="0" lang="bg-BG" sz="32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br>
            <a:r>
              <a:rPr kumimoji="0" lang="bg-BG" sz="32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t>Консултации и  въпроси </a:t>
            </a:r>
            <a:endParaRPr kumimoji="0" lang="bg-BG" sz="3200" b="1" i="0" u="none" strike="noStrike" kern="1200" cap="none" spc="0" normalizeH="0" baseline="0" noProof="0" dirty="0">
              <a:ln>
                <a:noFill/>
              </a:ln>
              <a:solidFill>
                <a:schemeClr val="lt1"/>
              </a:solidFill>
              <a:effectLst>
                <a:outerShdw blurRad="31750" dist="25400" dir="5400000" algn="tl" rotWithShape="0">
                  <a:srgbClr val="000000">
                    <a:alpha val="25000"/>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0">
            <a:scrgbClr r="0" g="0" b="0"/>
          </a:lnRef>
          <a:fillRef idx="1003">
            <a:schemeClr val="dk2"/>
          </a:fillRef>
          <a:effectRef idx="0">
            <a:scrgbClr r="0" g="0" b="0"/>
          </a:effectRef>
          <a:fontRef idx="major"/>
        </p:style>
        <p:txBody>
          <a:bodyPr>
            <a:normAutofit/>
          </a:bodyPr>
          <a:lstStyle/>
          <a:p>
            <a:endParaRPr lang="bg-BG" b="1" dirty="0" smtClean="0"/>
          </a:p>
          <a:p>
            <a:r>
              <a:rPr lang="bg-BG" b="1" dirty="0" smtClean="0"/>
              <a:t>Обучението се провежда, предимно вечер, след работно време и в съботни и неделни дни</a:t>
            </a:r>
          </a:p>
          <a:p>
            <a:endParaRPr lang="bg-BG" b="1" dirty="0" smtClean="0"/>
          </a:p>
          <a:p>
            <a:r>
              <a:rPr lang="bg-BG" b="1" dirty="0" smtClean="0"/>
              <a:t>Времето за обучение е съобразено с възможностите на обучаемите</a:t>
            </a:r>
          </a:p>
          <a:p>
            <a:r>
              <a:rPr lang="bg-BG" b="1" dirty="0" smtClean="0"/>
              <a:t>За успешното приключване на обучението е необходимо, всеки един от обучаемите да присъства поне на 80% от теоретичните и практически занятия. </a:t>
            </a:r>
          </a:p>
          <a:p>
            <a:pPr>
              <a:buNone/>
            </a:pPr>
            <a:endParaRPr lang="bg-BG" b="1" dirty="0" smtClean="0"/>
          </a:p>
          <a:p>
            <a:endParaRPr lang="bg-BG" b="1" dirty="0" smtClean="0"/>
          </a:p>
        </p:txBody>
      </p:sp>
      <p:sp>
        <p:nvSpPr>
          <p:cNvPr id="4" name="Slide Number Placeholder 3"/>
          <p:cNvSpPr>
            <a:spLocks noGrp="1"/>
          </p:cNvSpPr>
          <p:nvPr>
            <p:ph type="sldNum" sz="quarter" idx="12"/>
          </p:nvPr>
        </p:nvSpPr>
        <p:spPr/>
        <p:txBody>
          <a:bodyPr/>
          <a:lstStyle/>
          <a:p>
            <a:fld id="{05A0859E-FF0B-4E37-8043-3DFA3EF782B3}" type="slidenum">
              <a:rPr lang="bg-BG" smtClean="0"/>
              <a:pPr/>
              <a:t>17</a:t>
            </a:fld>
            <a:endParaRPr lang="bg-BG"/>
          </a:p>
        </p:txBody>
      </p:sp>
      <p:sp>
        <p:nvSpPr>
          <p:cNvPr id="6" name="Title 1"/>
          <p:cNvSpPr txBox="1">
            <a:spLocks noGrp="1"/>
          </p:cNvSpPr>
          <p:nvPr>
            <p:ph type="title"/>
          </p:nvPr>
        </p:nvSpPr>
        <p:spPr>
          <a:prstGeom prst="rect">
            <a:avLst/>
          </a:prstGeom>
        </p:spPr>
        <p:style>
          <a:lnRef idx="1">
            <a:schemeClr val="accent2"/>
          </a:lnRef>
          <a:fillRef idx="3">
            <a:schemeClr val="accent2"/>
          </a:fillRef>
          <a:effectRef idx="2">
            <a:schemeClr val="accent2"/>
          </a:effectRef>
          <a:fontRef idx="minor">
            <a:schemeClr val="lt1"/>
          </a:fontRef>
        </p:style>
        <p:txBody>
          <a:bodyPr vert="horz" rtlCol="0" anchor="ctr">
            <a:normAutofit/>
            <a:scene3d>
              <a:camera prst="orthographicFront"/>
              <a:lightRig rig="soft" dir="t"/>
            </a:scene3d>
            <a:sp3d prstMaterial="softEdge">
              <a:bevelT w="25400" h="254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bg-BG" sz="32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t>Обучение по програма “Аз мога повече”</a:t>
            </a:r>
            <a:br>
              <a:rPr kumimoji="0" lang="bg-BG" sz="32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br>
            <a:r>
              <a:rPr kumimoji="0" lang="bg-BG" sz="32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t>Провеждане на обучението</a:t>
            </a:r>
            <a:endParaRPr kumimoji="0" lang="bg-BG" sz="3200" b="1" i="0" u="none" strike="noStrike" kern="1200" cap="none" spc="0" normalizeH="0" baseline="0" noProof="0" dirty="0">
              <a:ln>
                <a:noFill/>
              </a:ln>
              <a:solidFill>
                <a:schemeClr val="lt1"/>
              </a:solidFill>
              <a:effectLst>
                <a:outerShdw blurRad="31750" dist="25400" dir="5400000" algn="tl" rotWithShape="0">
                  <a:srgbClr val="000000">
                    <a:alpha val="25000"/>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0">
            <a:scrgbClr r="0" g="0" b="0"/>
          </a:lnRef>
          <a:fillRef idx="1003">
            <a:schemeClr val="dk2"/>
          </a:fillRef>
          <a:effectRef idx="0">
            <a:scrgbClr r="0" g="0" b="0"/>
          </a:effectRef>
          <a:fontRef idx="major"/>
        </p:style>
        <p:txBody>
          <a:bodyPr>
            <a:normAutofit/>
          </a:bodyPr>
          <a:lstStyle/>
          <a:p>
            <a:endParaRPr lang="bg-BG" b="1" dirty="0" smtClean="0"/>
          </a:p>
          <a:p>
            <a:pPr>
              <a:buNone/>
            </a:pPr>
            <a:r>
              <a:rPr lang="bg-BG" b="1" dirty="0" smtClean="0"/>
              <a:t>Обучението по теория се провежда във Фестивален и конгресен център – Варна</a:t>
            </a:r>
          </a:p>
          <a:p>
            <a:pPr>
              <a:buNone/>
            </a:pPr>
            <a:endParaRPr lang="bg-BG" b="1" dirty="0" smtClean="0"/>
          </a:p>
          <a:p>
            <a:endParaRPr lang="bg-BG" b="1" dirty="0" smtClean="0"/>
          </a:p>
        </p:txBody>
      </p:sp>
      <p:sp>
        <p:nvSpPr>
          <p:cNvPr id="4" name="Slide Number Placeholder 3"/>
          <p:cNvSpPr>
            <a:spLocks noGrp="1"/>
          </p:cNvSpPr>
          <p:nvPr>
            <p:ph type="sldNum" sz="quarter" idx="12"/>
          </p:nvPr>
        </p:nvSpPr>
        <p:spPr/>
        <p:txBody>
          <a:bodyPr/>
          <a:lstStyle/>
          <a:p>
            <a:fld id="{05A0859E-FF0B-4E37-8043-3DFA3EF782B3}" type="slidenum">
              <a:rPr lang="bg-BG" smtClean="0"/>
              <a:pPr/>
              <a:t>18</a:t>
            </a:fld>
            <a:endParaRPr lang="bg-BG"/>
          </a:p>
        </p:txBody>
      </p:sp>
      <p:sp>
        <p:nvSpPr>
          <p:cNvPr id="6" name="Title 1"/>
          <p:cNvSpPr txBox="1">
            <a:spLocks noGrp="1"/>
          </p:cNvSpPr>
          <p:nvPr>
            <p:ph type="title"/>
          </p:nvPr>
        </p:nvSpPr>
        <p:spPr>
          <a:prstGeom prst="rect">
            <a:avLst/>
          </a:prstGeom>
        </p:spPr>
        <p:style>
          <a:lnRef idx="1">
            <a:schemeClr val="accent2"/>
          </a:lnRef>
          <a:fillRef idx="3">
            <a:schemeClr val="accent2"/>
          </a:fillRef>
          <a:effectRef idx="2">
            <a:schemeClr val="accent2"/>
          </a:effectRef>
          <a:fontRef idx="minor">
            <a:schemeClr val="lt1"/>
          </a:fontRef>
        </p:style>
        <p:txBody>
          <a:bodyPr vert="horz" rtlCol="0" anchor="ctr">
            <a:normAutofit/>
            <a:scene3d>
              <a:camera prst="orthographicFront"/>
              <a:lightRig rig="soft" dir="t"/>
            </a:scene3d>
            <a:sp3d prstMaterial="softEdge">
              <a:bevelT w="25400" h="254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bg-BG" sz="32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t>Обучение по програма “Аз мога повече”</a:t>
            </a:r>
            <a:br>
              <a:rPr kumimoji="0" lang="bg-BG" sz="32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br>
            <a:r>
              <a:rPr kumimoji="0" lang="bg-BG" sz="32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t>Провеждане на обучението</a:t>
            </a:r>
            <a:endParaRPr kumimoji="0" lang="bg-BG" sz="3200" b="1" i="0" u="none" strike="noStrike" kern="1200" cap="none" spc="0" normalizeH="0" baseline="0" noProof="0" dirty="0">
              <a:ln>
                <a:noFill/>
              </a:ln>
              <a:solidFill>
                <a:schemeClr val="lt1"/>
              </a:solidFill>
              <a:effectLst>
                <a:outerShdw blurRad="31750" dist="25400" dir="5400000" algn="tl" rotWithShape="0">
                  <a:srgbClr val="000000">
                    <a:alpha val="25000"/>
                  </a:srgbClr>
                </a:outerShdw>
              </a:effectLst>
              <a:uLnTx/>
              <a:uFillTx/>
              <a:latin typeface="+mn-lt"/>
              <a:ea typeface="+mn-ea"/>
              <a:cs typeface="+mn-cs"/>
            </a:endParaRPr>
          </a:p>
        </p:txBody>
      </p:sp>
      <p:pic>
        <p:nvPicPr>
          <p:cNvPr id="5" name="Picture 4" descr="http://cpovarna.files.wordpress.com/2012/08/1111.jpg?w=564"/>
          <p:cNvPicPr/>
          <p:nvPr/>
        </p:nvPicPr>
        <p:blipFill>
          <a:blip r:embed="rId2" cstate="print"/>
          <a:srcRect/>
          <a:stretch>
            <a:fillRect/>
          </a:stretch>
        </p:blipFill>
        <p:spPr bwMode="auto">
          <a:xfrm>
            <a:off x="2411760" y="3068960"/>
            <a:ext cx="3986463" cy="25911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0" y="-607858"/>
            <a:ext cx="2685351" cy="121571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bg-BG" sz="1800" b="0" i="1" u="none" strike="noStrike" cap="none" normalizeH="0" baseline="0" dirty="0" smtClean="0">
                <a:ln>
                  <a:noFill/>
                </a:ln>
                <a:solidFill>
                  <a:srgbClr val="008080"/>
                </a:solidFill>
                <a:effectLst/>
                <a:latin typeface="Arial" charset="0"/>
              </a:rPr>
              <a:t>                                       </a:t>
            </a:r>
            <a:br>
              <a:rPr kumimoji="0" lang="bg-BG" sz="1800" b="0" i="1" u="none" strike="noStrike" cap="none" normalizeH="0" baseline="0" dirty="0" smtClean="0">
                <a:ln>
                  <a:noFill/>
                </a:ln>
                <a:solidFill>
                  <a:srgbClr val="008080"/>
                </a:solidFill>
                <a:effectLst/>
                <a:latin typeface="Arial" charset="0"/>
              </a:rPr>
            </a:br>
            <a:r>
              <a:rPr kumimoji="0" lang="bg-BG" sz="1800" b="0" i="1" u="none" strike="noStrike" cap="none" normalizeH="0" baseline="0" dirty="0" smtClean="0">
                <a:ln>
                  <a:noFill/>
                </a:ln>
                <a:solidFill>
                  <a:srgbClr val="008080"/>
                </a:solidFill>
                <a:effectLst/>
                <a:latin typeface="Arial" charset="0"/>
              </a:rPr>
              <a:t>                   </a:t>
            </a:r>
            <a:r>
              <a:rPr kumimoji="0" lang="bg-BG" sz="5500" b="0" i="1" u="none" strike="noStrike" cap="none" normalizeH="0" baseline="0" dirty="0" smtClean="0">
                <a:ln>
                  <a:noFill/>
                </a:ln>
                <a:solidFill>
                  <a:srgbClr val="008080"/>
                </a:solidFill>
                <a:effectLst/>
                <a:latin typeface="Arial" charset="0"/>
              </a:rPr>
              <a:t> </a:t>
            </a:r>
            <a:r>
              <a:rPr kumimoji="0" lang="bg-BG" sz="1800" b="0" i="1" u="none" strike="noStrike" cap="none" normalizeH="0" baseline="0" dirty="0" smtClean="0">
                <a:ln>
                  <a:noFill/>
                </a:ln>
                <a:solidFill>
                  <a:srgbClr val="008080"/>
                </a:solidFill>
                <a:effectLst/>
                <a:latin typeface="Arial" charset="0"/>
              </a:rPr>
              <a:t>   </a:t>
            </a:r>
            <a:r>
              <a:rPr kumimoji="0" lang="bg-BG" sz="5500" b="0" i="1" u="none" strike="noStrike" cap="none" normalizeH="0" baseline="0" dirty="0" smtClean="0">
                <a:ln>
                  <a:noFill/>
                </a:ln>
                <a:solidFill>
                  <a:srgbClr val="008080"/>
                </a:solidFill>
                <a:effectLst/>
                <a:latin typeface="Arial" charset="0"/>
              </a:rPr>
              <a:t> </a:t>
            </a:r>
            <a:r>
              <a:rPr kumimoji="0" lang="bg-BG" sz="1800" b="0" i="1" u="none" strike="noStrike" cap="none" normalizeH="0" baseline="0" dirty="0" smtClean="0">
                <a:ln>
                  <a:noFill/>
                </a:ln>
                <a:solidFill>
                  <a:srgbClr val="008080"/>
                </a:solidFill>
                <a:effectLst/>
                <a:latin typeface="Arial" charset="0"/>
              </a:rPr>
              <a:t>   </a:t>
            </a:r>
            <a:r>
              <a:rPr kumimoji="0" lang="bg-BG" sz="5500" b="0" i="0" u="none" strike="noStrike" cap="none" normalizeH="0" baseline="0" dirty="0" smtClean="0">
                <a:ln>
                  <a:noFill/>
                </a:ln>
                <a:solidFill>
                  <a:schemeClr val="tx1"/>
                </a:solidFill>
                <a:effectLst/>
                <a:latin typeface="Arial" charset="0"/>
              </a:rPr>
              <a:t> </a:t>
            </a:r>
            <a:endParaRPr kumimoji="0" lang="bg-BG" sz="1800" b="0" i="1" u="none" strike="noStrike" cap="none" normalizeH="0" baseline="0" dirty="0" smtClean="0">
              <a:ln>
                <a:noFill/>
              </a:ln>
              <a:solidFill>
                <a:srgbClr val="008080"/>
              </a:solidFill>
              <a:effectLst/>
              <a:latin typeface="Arial" charset="0"/>
            </a:endParaRPr>
          </a:p>
        </p:txBody>
      </p:sp>
      <p:pic>
        <p:nvPicPr>
          <p:cNvPr id="21506" name="Picture 2" descr="http://www.virtsys.net/college_BC/GREENPARK-FASADA.jpg"/>
          <p:cNvPicPr>
            <a:picLocks noChangeAspect="1" noChangeArrowheads="1"/>
          </p:cNvPicPr>
          <p:nvPr/>
        </p:nvPicPr>
        <p:blipFill>
          <a:blip r:embed="rId2" cstate="print"/>
          <a:srcRect/>
          <a:stretch>
            <a:fillRect/>
          </a:stretch>
        </p:blipFill>
        <p:spPr bwMode="auto">
          <a:xfrm>
            <a:off x="4788024" y="2276872"/>
            <a:ext cx="3528392" cy="1368152"/>
          </a:xfrm>
          <a:prstGeom prst="rect">
            <a:avLst/>
          </a:prstGeom>
          <a:noFill/>
        </p:spPr>
      </p:pic>
      <p:pic>
        <p:nvPicPr>
          <p:cNvPr id="21507" name="Picture 3" descr="http://www.virtsys.net/college_BC/GRPARK-GRADINA.JPG"/>
          <p:cNvPicPr>
            <a:picLocks noChangeAspect="1" noChangeArrowheads="1"/>
          </p:cNvPicPr>
          <p:nvPr/>
        </p:nvPicPr>
        <p:blipFill>
          <a:blip r:embed="rId3" cstate="print"/>
          <a:srcRect/>
          <a:stretch>
            <a:fillRect/>
          </a:stretch>
        </p:blipFill>
        <p:spPr bwMode="auto">
          <a:xfrm>
            <a:off x="755576" y="2276872"/>
            <a:ext cx="2812901" cy="1440160"/>
          </a:xfrm>
          <a:prstGeom prst="rect">
            <a:avLst/>
          </a:prstGeom>
          <a:noFill/>
        </p:spPr>
      </p:pic>
      <p:pic>
        <p:nvPicPr>
          <p:cNvPr id="21508" name="Picture 4" descr="http://www.virtsys.net/college_BC/GreenPark-zal1.jpg"/>
          <p:cNvPicPr>
            <a:picLocks noChangeAspect="1" noChangeArrowheads="1"/>
          </p:cNvPicPr>
          <p:nvPr/>
        </p:nvPicPr>
        <p:blipFill>
          <a:blip r:embed="rId4" cstate="print"/>
          <a:srcRect/>
          <a:stretch>
            <a:fillRect/>
          </a:stretch>
        </p:blipFill>
        <p:spPr bwMode="auto">
          <a:xfrm>
            <a:off x="755576" y="4005064"/>
            <a:ext cx="4104456" cy="1872208"/>
          </a:xfrm>
          <a:prstGeom prst="rect">
            <a:avLst/>
          </a:prstGeom>
          <a:noFill/>
        </p:spPr>
      </p:pic>
      <p:pic>
        <p:nvPicPr>
          <p:cNvPr id="21509" name="Picture 5" descr="http://www.virtsys.net/college_BC/GreenPark-zala2.jpg"/>
          <p:cNvPicPr>
            <a:picLocks noChangeAspect="1" noChangeArrowheads="1"/>
          </p:cNvPicPr>
          <p:nvPr/>
        </p:nvPicPr>
        <p:blipFill>
          <a:blip r:embed="rId5" cstate="print"/>
          <a:srcRect/>
          <a:stretch>
            <a:fillRect/>
          </a:stretch>
        </p:blipFill>
        <p:spPr bwMode="auto">
          <a:xfrm>
            <a:off x="5436096" y="4077072"/>
            <a:ext cx="3168352" cy="1812404"/>
          </a:xfrm>
          <a:prstGeom prst="rect">
            <a:avLst/>
          </a:prstGeom>
          <a:noFill/>
        </p:spPr>
      </p:pic>
      <p:sp>
        <p:nvSpPr>
          <p:cNvPr id="8" name="Slide Number Placeholder 7"/>
          <p:cNvSpPr>
            <a:spLocks noGrp="1"/>
          </p:cNvSpPr>
          <p:nvPr>
            <p:ph type="sldNum" sz="quarter" idx="12"/>
          </p:nvPr>
        </p:nvSpPr>
        <p:spPr/>
        <p:txBody>
          <a:bodyPr/>
          <a:lstStyle/>
          <a:p>
            <a:fld id="{05A0859E-FF0B-4E37-8043-3DFA3EF782B3}" type="slidenum">
              <a:rPr lang="bg-BG" smtClean="0"/>
              <a:pPr/>
              <a:t>19</a:t>
            </a:fld>
            <a:endParaRPr lang="bg-BG"/>
          </a:p>
        </p:txBody>
      </p:sp>
      <p:sp>
        <p:nvSpPr>
          <p:cNvPr id="9" name="Title 1"/>
          <p:cNvSpPr txBox="1">
            <a:spLocks/>
          </p:cNvSpPr>
          <p:nvPr/>
        </p:nvSpPr>
        <p:spPr>
          <a:xfrm>
            <a:off x="539552" y="1196752"/>
            <a:ext cx="8229600" cy="850106"/>
          </a:xfrm>
          <a:prstGeom prst="rect">
            <a:avLst/>
          </a:prstGeom>
        </p:spPr>
        <p:style>
          <a:lnRef idx="1">
            <a:schemeClr val="accent2"/>
          </a:lnRef>
          <a:fillRef idx="3">
            <a:schemeClr val="accent2"/>
          </a:fillRef>
          <a:effectRef idx="2">
            <a:schemeClr val="accent2"/>
          </a:effectRef>
          <a:fontRef idx="minor">
            <a:schemeClr val="lt1"/>
          </a:fontRef>
        </p:style>
        <p:txBody>
          <a:bodyPr vert="horz" rtlCol="0" anchor="ctr">
            <a:normAutofit fontScale="70000" lnSpcReduction="20000"/>
            <a:scene3d>
              <a:camera prst="orthographicFront"/>
              <a:lightRig rig="soft" dir="t"/>
            </a:scene3d>
            <a:sp3d prstMaterial="softEdge">
              <a:bevelT w="25400" h="25400"/>
            </a:sp3d>
          </a:bodyPr>
          <a:lstStyle/>
          <a:p>
            <a:pPr lvl="0" algn="ctr">
              <a:spcBef>
                <a:spcPct val="0"/>
              </a:spcBef>
            </a:pPr>
            <a:r>
              <a:rPr kumimoji="0" lang="bg-BG" sz="32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t>Практическото обучение се провежда в реномирани обекти като </a:t>
            </a:r>
            <a:r>
              <a:rPr lang="en-US" sz="3200" b="1" dirty="0" smtClean="0"/>
              <a:t>Paradise Green Park, </a:t>
            </a:r>
            <a:r>
              <a:rPr lang="bg-BG" sz="3200" b="1" dirty="0" smtClean="0"/>
              <a:t>Златни пясъци</a:t>
            </a:r>
            <a:endParaRPr kumimoji="0" lang="bg-BG" sz="3200" b="1" i="0" u="none" strike="noStrike" kern="1200" cap="none" spc="0" normalizeH="0" baseline="0" noProof="0" dirty="0">
              <a:ln>
                <a:noFill/>
              </a:ln>
              <a:solidFill>
                <a:schemeClr val="lt1"/>
              </a:solidFill>
              <a:effectLst>
                <a:outerShdw blurRad="31750" dist="25400" dir="5400000" algn="tl" rotWithShape="0">
                  <a:srgbClr val="000000">
                    <a:alpha val="25000"/>
                  </a:srgbClr>
                </a:outerShdw>
              </a:effectLst>
              <a:uLnTx/>
              <a:uFillTx/>
              <a:latin typeface="+mn-lt"/>
              <a:ea typeface="+mn-ea"/>
              <a:cs typeface="+mn-cs"/>
            </a:endParaRPr>
          </a:p>
        </p:txBody>
      </p:sp>
      <p:sp>
        <p:nvSpPr>
          <p:cNvPr id="10" name="Title 1"/>
          <p:cNvSpPr txBox="1">
            <a:spLocks/>
          </p:cNvSpPr>
          <p:nvPr/>
        </p:nvSpPr>
        <p:spPr>
          <a:xfrm>
            <a:off x="467544" y="188640"/>
            <a:ext cx="8229600" cy="850106"/>
          </a:xfrm>
          <a:prstGeom prst="rect">
            <a:avLst/>
          </a:prstGeom>
        </p:spPr>
        <p:style>
          <a:lnRef idx="1">
            <a:schemeClr val="accent2"/>
          </a:lnRef>
          <a:fillRef idx="3">
            <a:schemeClr val="accent2"/>
          </a:fillRef>
          <a:effectRef idx="2">
            <a:schemeClr val="accent2"/>
          </a:effectRef>
          <a:fontRef idx="minor">
            <a:schemeClr val="lt1"/>
          </a:fontRef>
        </p:style>
        <p:txBody>
          <a:bodyPr vert="horz" rtlCol="0" anchor="ctr">
            <a:normAutofit fontScale="92500" lnSpcReduction="20000"/>
            <a:scene3d>
              <a:camera prst="orthographicFront"/>
              <a:lightRig rig="soft" dir="t"/>
            </a:scene3d>
            <a:sp3d prstMaterial="softEdge">
              <a:bevelT w="25400" h="254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bg-BG" sz="32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t>Обучение по програма “Аз мога повече”</a:t>
            </a:r>
            <a:br>
              <a:rPr kumimoji="0" lang="bg-BG" sz="32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br>
            <a:r>
              <a:rPr kumimoji="0" lang="bg-BG" sz="3200" b="1" i="0" u="none" strike="noStrike" kern="1200" cap="none" spc="0" normalizeH="0" baseline="0" noProof="0" dirty="0" smtClean="0">
                <a:ln>
                  <a:noFill/>
                </a:ln>
                <a:solidFill>
                  <a:schemeClr val="lt1"/>
                </a:solidFill>
                <a:effectLst>
                  <a:outerShdw blurRad="31750" dist="25400" dir="5400000" algn="tl" rotWithShape="0">
                    <a:srgbClr val="000000">
                      <a:alpha val="25000"/>
                    </a:srgbClr>
                  </a:outerShdw>
                </a:effectLst>
                <a:uLnTx/>
                <a:uFillTx/>
                <a:latin typeface="+mn-lt"/>
                <a:ea typeface="+mn-ea"/>
                <a:cs typeface="+mn-cs"/>
              </a:rPr>
              <a:t>Провеждане на обучението</a:t>
            </a:r>
            <a:endParaRPr kumimoji="0" lang="bg-BG" sz="3200" b="1" i="0" u="none" strike="noStrike" kern="1200" cap="none" spc="0" normalizeH="0" baseline="0" noProof="0" dirty="0">
              <a:ln>
                <a:noFill/>
              </a:ln>
              <a:solidFill>
                <a:schemeClr val="lt1"/>
              </a:solidFill>
              <a:effectLst>
                <a:outerShdw blurRad="31750" dist="25400" dir="5400000" algn="tl" rotWithShape="0">
                  <a:srgbClr val="000000">
                    <a:alpha val="25000"/>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0">
            <a:scrgbClr r="0" g="0" b="0"/>
          </a:lnRef>
          <a:fillRef idx="1003">
            <a:schemeClr val="dk2"/>
          </a:fillRef>
          <a:effectRef idx="0">
            <a:scrgbClr r="0" g="0" b="0"/>
          </a:effectRef>
          <a:fontRef idx="major"/>
        </p:style>
        <p:txBody>
          <a:bodyPr>
            <a:normAutofit/>
          </a:bodyPr>
          <a:lstStyle/>
          <a:p>
            <a:endParaRPr lang="bg-BG" b="1" dirty="0" smtClean="0"/>
          </a:p>
          <a:p>
            <a:endParaRPr lang="bg-BG" b="1" dirty="0" smtClean="0"/>
          </a:p>
          <a:p>
            <a:r>
              <a:rPr lang="bg-BG" b="1" dirty="0" smtClean="0"/>
              <a:t>Има сключени договори за провеждане на учебна  и производствена практика в обектите за хранене на веригата </a:t>
            </a:r>
            <a:r>
              <a:rPr lang="en-US" b="1" dirty="0" smtClean="0"/>
              <a:t>Happy  </a:t>
            </a:r>
            <a:r>
              <a:rPr lang="bg-BG" b="1" dirty="0" smtClean="0"/>
              <a:t>, Ресторант Морска гара, Ресторант “СЕЗОНИ” и др.</a:t>
            </a:r>
          </a:p>
          <a:p>
            <a:pPr lvl="1"/>
            <a:r>
              <a:rPr lang="bg-BG" b="1" dirty="0" smtClean="0"/>
              <a:t>Предстои сключване на договори с дискотеки и барове.</a:t>
            </a:r>
          </a:p>
          <a:p>
            <a:endParaRPr lang="bg-BG" b="1" dirty="0" smtClean="0"/>
          </a:p>
          <a:p>
            <a:endParaRPr lang="bg-BG" b="1" dirty="0" smtClean="0"/>
          </a:p>
        </p:txBody>
      </p:sp>
      <p:sp>
        <p:nvSpPr>
          <p:cNvPr id="2" name="Title 1"/>
          <p:cNvSpPr>
            <a:spLocks noGrp="1"/>
          </p:cNvSpPr>
          <p:nvPr>
            <p:ph type="title"/>
          </p:nvPr>
        </p:nvSpPr>
        <p:spPr>
          <a:xfrm>
            <a:off x="457200" y="0"/>
            <a:ext cx="8229600" cy="1556792"/>
          </a:xfrm>
        </p:spPr>
        <p:style>
          <a:lnRef idx="0">
            <a:schemeClr val="accent2"/>
          </a:lnRef>
          <a:fillRef idx="3">
            <a:schemeClr val="accent2"/>
          </a:fillRef>
          <a:effectRef idx="3">
            <a:schemeClr val="accent2"/>
          </a:effectRef>
          <a:fontRef idx="minor">
            <a:schemeClr val="lt1"/>
          </a:fontRef>
        </p:style>
        <p:txBody>
          <a:bodyPr>
            <a:normAutofit/>
          </a:bodyPr>
          <a:lstStyle/>
          <a:p>
            <a:r>
              <a:rPr lang="bg-BG" sz="2800" b="1" dirty="0" smtClean="0"/>
              <a:t>	Акцент в обучението е практическата подготовка в действащи обекти от избраната специалност.</a:t>
            </a:r>
            <a:endParaRPr lang="bg-BG" sz="2800" dirty="0" smtClean="0"/>
          </a:p>
        </p:txBody>
      </p:sp>
      <p:sp>
        <p:nvSpPr>
          <p:cNvPr id="4" name="Slide Number Placeholder 3"/>
          <p:cNvSpPr>
            <a:spLocks noGrp="1"/>
          </p:cNvSpPr>
          <p:nvPr>
            <p:ph type="sldNum" sz="quarter" idx="12"/>
          </p:nvPr>
        </p:nvSpPr>
        <p:spPr/>
        <p:txBody>
          <a:bodyPr/>
          <a:lstStyle/>
          <a:p>
            <a:fld id="{05A0859E-FF0B-4E37-8043-3DFA3EF782B3}" type="slidenum">
              <a:rPr lang="bg-BG" smtClean="0"/>
              <a:pPr/>
              <a:t>20</a:t>
            </a:fld>
            <a:endParaRPr lang="bg-BG"/>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484784"/>
            <a:ext cx="8229600" cy="4525963"/>
          </a:xfrm>
        </p:spPr>
        <p:txBody>
          <a:bodyPr/>
          <a:lstStyle/>
          <a:p>
            <a:pPr>
              <a:buNone/>
            </a:pPr>
            <a:r>
              <a:rPr lang="bg-BG" b="1" i="1" dirty="0" smtClean="0"/>
              <a:t/>
            </a:r>
            <a:br>
              <a:rPr lang="bg-BG" b="1" i="1" dirty="0" smtClean="0"/>
            </a:br>
            <a:r>
              <a:rPr lang="bg-BG" b="1" i="1" dirty="0" smtClean="0"/>
              <a:t>                    </a:t>
            </a:r>
          </a:p>
          <a:p>
            <a:pPr>
              <a:buNone/>
            </a:pPr>
            <a:endParaRPr lang="bg-BG" b="1" i="1" dirty="0" smtClean="0"/>
          </a:p>
          <a:p>
            <a:pPr>
              <a:buNone/>
            </a:pPr>
            <a:r>
              <a:rPr lang="bg-BG" b="1" i="1" dirty="0" smtClean="0"/>
              <a:t>              </a:t>
            </a:r>
            <a:endParaRPr lang="bg-BG" dirty="0" smtClean="0"/>
          </a:p>
        </p:txBody>
      </p:sp>
      <p:sp>
        <p:nvSpPr>
          <p:cNvPr id="2" name="Title 1"/>
          <p:cNvSpPr>
            <a:spLocks noGrp="1"/>
          </p:cNvSpPr>
          <p:nvPr>
            <p:ph type="title"/>
          </p:nvPr>
        </p:nvSpPr>
        <p:spPr/>
        <p:txBody>
          <a:bodyPr>
            <a:normAutofit/>
          </a:bodyPr>
          <a:lstStyle/>
          <a:p>
            <a:r>
              <a:rPr lang="ru-RU" sz="1600" b="1" i="1" dirty="0" smtClean="0"/>
              <a:t>КОРПУС - УЧЕБНА    </a:t>
            </a:r>
            <a:br>
              <a:rPr lang="ru-RU" sz="1600" b="1" i="1" dirty="0" smtClean="0"/>
            </a:br>
            <a:r>
              <a:rPr lang="ru-RU" sz="1600" b="1" i="1" dirty="0" smtClean="0"/>
              <a:t>     И ПРОИЗВОДСТВЕНА  </a:t>
            </a:r>
            <a:br>
              <a:rPr lang="ru-RU" sz="1600" b="1" i="1" dirty="0" smtClean="0"/>
            </a:br>
            <a:r>
              <a:rPr lang="ru-RU" sz="1600" b="1" i="1" dirty="0" smtClean="0"/>
              <a:t>ПРАКТИКА - РЕСТОРАНТ  "СЕЗОНИ"</a:t>
            </a:r>
            <a:br>
              <a:rPr lang="ru-RU" sz="1600" b="1" i="1" dirty="0" smtClean="0"/>
            </a:br>
            <a:r>
              <a:rPr lang="ru-RU" sz="1600" b="1" i="1" dirty="0" smtClean="0"/>
              <a:t>- Морска градина , Приморски парк м-ст "Салтанат", 58</a:t>
            </a:r>
            <a:endParaRPr lang="bg-BG" sz="1600" dirty="0"/>
          </a:p>
        </p:txBody>
      </p:sp>
      <p:pic>
        <p:nvPicPr>
          <p:cNvPr id="4" name="Picture 3" descr="http://www.virtsys.net/college_BC/Rest-Sezoni-logo.jpg"/>
          <p:cNvPicPr/>
          <p:nvPr/>
        </p:nvPicPr>
        <p:blipFill>
          <a:blip r:embed="rId2" cstate="print"/>
          <a:srcRect/>
          <a:stretch>
            <a:fillRect/>
          </a:stretch>
        </p:blipFill>
        <p:spPr bwMode="auto">
          <a:xfrm>
            <a:off x="2699792" y="1700808"/>
            <a:ext cx="2736304" cy="1440160"/>
          </a:xfrm>
          <a:prstGeom prst="rect">
            <a:avLst/>
          </a:prstGeom>
          <a:noFill/>
          <a:ln w="9525">
            <a:noFill/>
            <a:miter lim="800000"/>
            <a:headEnd/>
            <a:tailEnd/>
          </a:ln>
        </p:spPr>
      </p:pic>
      <p:pic>
        <p:nvPicPr>
          <p:cNvPr id="6" name="Picture 5" descr="http://www.virtsys.net/college_BC/Rest-Sezoni-Servirane.jpg"/>
          <p:cNvPicPr/>
          <p:nvPr/>
        </p:nvPicPr>
        <p:blipFill>
          <a:blip r:embed="rId3" cstate="print"/>
          <a:srcRect/>
          <a:stretch>
            <a:fillRect/>
          </a:stretch>
        </p:blipFill>
        <p:spPr bwMode="auto">
          <a:xfrm>
            <a:off x="467544" y="3573016"/>
            <a:ext cx="3312368" cy="1656184"/>
          </a:xfrm>
          <a:prstGeom prst="rect">
            <a:avLst/>
          </a:prstGeom>
          <a:noFill/>
          <a:ln w="9525">
            <a:noFill/>
            <a:miter lim="800000"/>
            <a:headEnd/>
            <a:tailEnd/>
          </a:ln>
        </p:spPr>
      </p:pic>
      <p:pic>
        <p:nvPicPr>
          <p:cNvPr id="7" name="Picture 6" descr="http://www.virtsys.net/college_BC/Sezoni-Rest1.jpg"/>
          <p:cNvPicPr/>
          <p:nvPr/>
        </p:nvPicPr>
        <p:blipFill>
          <a:blip r:embed="rId4" cstate="print"/>
          <a:srcRect/>
          <a:stretch>
            <a:fillRect/>
          </a:stretch>
        </p:blipFill>
        <p:spPr bwMode="auto">
          <a:xfrm>
            <a:off x="4499992" y="3573016"/>
            <a:ext cx="3312368" cy="1728192"/>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fld id="{05A0859E-FF0B-4E37-8043-3DFA3EF782B3}" type="slidenum">
              <a:rPr lang="bg-BG" smtClean="0"/>
              <a:pPr/>
              <a:t>21</a:t>
            </a:fld>
            <a:endParaRPr lang="bg-BG"/>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ru-RU" sz="2400" b="1" i="1" dirty="0" smtClean="0"/>
              <a:t>                                      </a:t>
            </a:r>
            <a:br>
              <a:rPr lang="ru-RU" sz="2400" b="1" i="1" dirty="0" smtClean="0"/>
            </a:br>
            <a:r>
              <a:rPr lang="ru-RU" sz="2400" b="1" i="1" dirty="0" smtClean="0"/>
              <a:t>                     </a:t>
            </a:r>
            <a:br>
              <a:rPr lang="ru-RU" sz="2400" b="1" i="1" dirty="0" smtClean="0"/>
            </a:br>
            <a:endParaRPr lang="bg-BG" sz="2400" dirty="0"/>
          </a:p>
        </p:txBody>
      </p:sp>
      <p:sp>
        <p:nvSpPr>
          <p:cNvPr id="2" name="Title 1"/>
          <p:cNvSpPr>
            <a:spLocks noGrp="1"/>
          </p:cNvSpPr>
          <p:nvPr>
            <p:ph type="title"/>
          </p:nvPr>
        </p:nvSpPr>
        <p:spPr>
          <a:xfrm>
            <a:off x="914400" y="260648"/>
            <a:ext cx="8229600" cy="1143000"/>
          </a:xfrm>
        </p:spPr>
        <p:txBody>
          <a:bodyPr>
            <a:normAutofit fontScale="90000"/>
          </a:bodyPr>
          <a:lstStyle/>
          <a:p>
            <a:pPr>
              <a:spcBef>
                <a:spcPts val="0"/>
              </a:spcBef>
            </a:pPr>
            <a:r>
              <a:rPr lang="ru-RU" sz="2200" b="1" i="1" dirty="0" smtClean="0"/>
              <a:t/>
            </a:r>
            <a:br>
              <a:rPr lang="ru-RU" sz="2200" b="1" i="1" dirty="0" smtClean="0"/>
            </a:br>
            <a:r>
              <a:rPr lang="ru-RU" b="1" i="1" dirty="0" smtClean="0"/>
              <a:t>    </a:t>
            </a:r>
            <a:r>
              <a:rPr lang="ru-RU" sz="2200" b="1" i="1" dirty="0" smtClean="0"/>
              <a:t>КОРПУС - УЧЕБНА   </a:t>
            </a:r>
            <a:br>
              <a:rPr lang="ru-RU" sz="2200" b="1" i="1" dirty="0" smtClean="0"/>
            </a:br>
            <a:r>
              <a:rPr lang="ru-RU" b="1" i="1" dirty="0" smtClean="0"/>
              <a:t> </a:t>
            </a:r>
            <a:r>
              <a:rPr lang="ru-RU" sz="2000" b="1" i="1" dirty="0" smtClean="0"/>
              <a:t>И ПРОИЗВОДСТВЕНА  </a:t>
            </a:r>
            <a:br>
              <a:rPr lang="ru-RU" sz="2000" b="1" i="1" dirty="0" smtClean="0"/>
            </a:br>
            <a:r>
              <a:rPr lang="ru-RU" sz="2000" b="1" i="1" dirty="0" smtClean="0"/>
              <a:t>ПРАКТИКА - HAPPY - бул. "Сливница", 8 </a:t>
            </a:r>
            <a:br>
              <a:rPr lang="ru-RU" sz="2000" b="1" i="1" dirty="0" smtClean="0"/>
            </a:br>
            <a:endParaRPr lang="bg-BG" sz="2000" dirty="0"/>
          </a:p>
        </p:txBody>
      </p:sp>
      <p:pic>
        <p:nvPicPr>
          <p:cNvPr id="4" name="Picture 3" descr="http://www.virtsys.net/college_BC/HAPPY-LOGO.jpg"/>
          <p:cNvPicPr/>
          <p:nvPr/>
        </p:nvPicPr>
        <p:blipFill>
          <a:blip r:embed="rId2" cstate="print"/>
          <a:srcRect/>
          <a:stretch>
            <a:fillRect/>
          </a:stretch>
        </p:blipFill>
        <p:spPr bwMode="auto">
          <a:xfrm>
            <a:off x="2627784" y="1916832"/>
            <a:ext cx="2160240" cy="936104"/>
          </a:xfrm>
          <a:prstGeom prst="rect">
            <a:avLst/>
          </a:prstGeom>
          <a:noFill/>
          <a:ln w="9525">
            <a:noFill/>
            <a:miter lim="800000"/>
            <a:headEnd/>
            <a:tailEnd/>
          </a:ln>
        </p:spPr>
      </p:pic>
      <p:pic>
        <p:nvPicPr>
          <p:cNvPr id="5" name="Picture 4" descr="http://www.virtsys.net/college_BC/HAPPY-FASADA2.jpg"/>
          <p:cNvPicPr/>
          <p:nvPr/>
        </p:nvPicPr>
        <p:blipFill>
          <a:blip r:embed="rId3" cstate="print"/>
          <a:srcRect/>
          <a:stretch>
            <a:fillRect/>
          </a:stretch>
        </p:blipFill>
        <p:spPr bwMode="auto">
          <a:xfrm>
            <a:off x="395536" y="3501008"/>
            <a:ext cx="3528392" cy="1800200"/>
          </a:xfrm>
          <a:prstGeom prst="rect">
            <a:avLst/>
          </a:prstGeom>
          <a:noFill/>
          <a:ln w="9525">
            <a:noFill/>
            <a:miter lim="800000"/>
            <a:headEnd/>
            <a:tailEnd/>
          </a:ln>
        </p:spPr>
      </p:pic>
      <p:pic>
        <p:nvPicPr>
          <p:cNvPr id="6" name="Picture 5" descr="http://www.virtsys.net/college_BC/HAPPY-FOTUS.jpg"/>
          <p:cNvPicPr/>
          <p:nvPr/>
        </p:nvPicPr>
        <p:blipFill>
          <a:blip r:embed="rId4" cstate="print"/>
          <a:srcRect/>
          <a:stretch>
            <a:fillRect/>
          </a:stretch>
        </p:blipFill>
        <p:spPr bwMode="auto">
          <a:xfrm>
            <a:off x="4211960" y="3501008"/>
            <a:ext cx="3672408" cy="180020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05A0859E-FF0B-4E37-8043-3DFA3EF782B3}" type="slidenum">
              <a:rPr lang="bg-BG" smtClean="0"/>
              <a:pPr/>
              <a:t>22</a:t>
            </a:fld>
            <a:endParaRPr lang="bg-BG"/>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2657"/>
            <a:ext cx="7772400" cy="1224135"/>
          </a:xfrm>
        </p:spPr>
        <p:txBody>
          <a:bodyPr/>
          <a:lstStyle/>
          <a:p>
            <a:pPr algn="l"/>
            <a:r>
              <a:rPr lang="bg-BG" b="0" dirty="0" smtClean="0"/>
              <a:t>             201</a:t>
            </a:r>
            <a:r>
              <a:rPr lang="en-US" b="0" dirty="0" smtClean="0"/>
              <a:t>2</a:t>
            </a:r>
            <a:r>
              <a:rPr lang="bg-BG" b="0" dirty="0" smtClean="0"/>
              <a:t> – 201</a:t>
            </a:r>
            <a:r>
              <a:rPr lang="en-US" b="0" dirty="0" smtClean="0"/>
              <a:t>3</a:t>
            </a:r>
            <a:r>
              <a:rPr lang="bg-BG" b="0" dirty="0" smtClean="0"/>
              <a:t> г.</a:t>
            </a:r>
            <a:endParaRPr lang="bg-BG" b="0" dirty="0"/>
          </a:p>
        </p:txBody>
      </p:sp>
      <p:sp>
        <p:nvSpPr>
          <p:cNvPr id="3" name="Subtitle 2"/>
          <p:cNvSpPr>
            <a:spLocks noGrp="1"/>
          </p:cNvSpPr>
          <p:nvPr>
            <p:ph type="subTitle" idx="1"/>
          </p:nvPr>
        </p:nvSpPr>
        <p:spPr>
          <a:xfrm>
            <a:off x="1331640" y="2132856"/>
            <a:ext cx="6400800" cy="2808312"/>
          </a:xfrm>
          <a:solidFill>
            <a:schemeClr val="tx2">
              <a:lumMod val="60000"/>
              <a:lumOff val="40000"/>
            </a:schemeClr>
          </a:solidFill>
          <a:ln>
            <a:solidFill>
              <a:srgbClr val="FFFF00"/>
            </a:solidFill>
          </a:ln>
        </p:spPr>
        <p:style>
          <a:lnRef idx="0">
            <a:scrgbClr r="0" g="0" b="0"/>
          </a:lnRef>
          <a:fillRef idx="1003">
            <a:schemeClr val="dk2"/>
          </a:fillRef>
          <a:effectRef idx="0">
            <a:scrgbClr r="0" g="0" b="0"/>
          </a:effectRef>
          <a:fontRef idx="major"/>
        </p:style>
        <p:txBody>
          <a:bodyPr>
            <a:normAutofit/>
          </a:bodyPr>
          <a:lstStyle/>
          <a:p>
            <a:r>
              <a:rPr lang="bg-BG" b="1" dirty="0" smtClean="0">
                <a:solidFill>
                  <a:schemeClr val="accent2">
                    <a:lumMod val="75000"/>
                  </a:schemeClr>
                </a:solidFill>
              </a:rPr>
              <a:t>ЦЕНТЪР ЗА ПРОФЕСИОНАЛНО ОБУЧЕНИЕ ЗНАНИЕ И БИЗНЕС  КЪМ “ЗНАНИЕ И БИЗНЕС” -ООД</a:t>
            </a:r>
            <a:endParaRPr lang="bg-BG" dirty="0">
              <a:solidFill>
                <a:schemeClr val="accent2">
                  <a:lumMod val="75000"/>
                </a:schemeClr>
              </a:solidFill>
            </a:endParaRPr>
          </a:p>
          <a:p>
            <a:r>
              <a:rPr lang="bg-BG" b="1" dirty="0">
                <a:solidFill>
                  <a:schemeClr val="accent2">
                    <a:lumMod val="75000"/>
                  </a:schemeClr>
                </a:solidFill>
              </a:rPr>
              <a:t> ВАРНА</a:t>
            </a:r>
            <a:endParaRPr lang="bg-BG" dirty="0">
              <a:solidFill>
                <a:schemeClr val="accent2">
                  <a:lumMod val="75000"/>
                </a:schemeClr>
              </a:solidFill>
            </a:endParaRPr>
          </a:p>
          <a:p>
            <a:endParaRPr lang="bg-BG" dirty="0">
              <a:solidFill>
                <a:schemeClr val="accent3">
                  <a:lumMod val="40000"/>
                  <a:lumOff val="60000"/>
                </a:schemeClr>
              </a:solidFill>
            </a:endParaRPr>
          </a:p>
        </p:txBody>
      </p:sp>
      <p:pic>
        <p:nvPicPr>
          <p:cNvPr id="5" name="Picture 4"/>
          <p:cNvPicPr/>
          <p:nvPr/>
        </p:nvPicPr>
        <p:blipFill>
          <a:blip r:embed="rId2" cstate="print"/>
          <a:srcRect/>
          <a:stretch>
            <a:fillRect/>
          </a:stretch>
        </p:blipFill>
        <p:spPr bwMode="auto">
          <a:xfrm>
            <a:off x="971600" y="332656"/>
            <a:ext cx="828675" cy="1296143"/>
          </a:xfrm>
          <a:prstGeom prst="rect">
            <a:avLst/>
          </a:prstGeom>
          <a:noFill/>
          <a:ln w="63500" cmpd="tri">
            <a:solidFill>
              <a:srgbClr val="000000"/>
            </a:solidFill>
            <a:miter lim="800000"/>
            <a:headEnd/>
            <a:tailEnd/>
          </a:ln>
          <a:effectLst/>
        </p:spPr>
      </p:pic>
      <p:sp>
        <p:nvSpPr>
          <p:cNvPr id="6" name="Slide Number Placeholder 5"/>
          <p:cNvSpPr>
            <a:spLocks noGrp="1"/>
          </p:cNvSpPr>
          <p:nvPr>
            <p:ph type="sldNum" sz="quarter" idx="12"/>
          </p:nvPr>
        </p:nvSpPr>
        <p:spPr/>
        <p:txBody>
          <a:bodyPr/>
          <a:lstStyle/>
          <a:p>
            <a:fld id="{05A0859E-FF0B-4E37-8043-3DFA3EF782B3}" type="slidenum">
              <a:rPr lang="bg-BG" smtClean="0"/>
              <a:pPr/>
              <a:t>23</a:t>
            </a:fld>
            <a:endParaRPr lang="bg-BG"/>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2055</TotalTime>
  <Words>774</Words>
  <Application>Microsoft Office PowerPoint</Application>
  <PresentationFormat>On-screen Show (4:3)</PresentationFormat>
  <Paragraphs>120</Paragraphs>
  <Slides>23</Slides>
  <Notes>2</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Concourse</vt:lpstr>
      <vt:lpstr>Slide 1</vt:lpstr>
      <vt:lpstr>ЛEГИТИМАЦИЯ!!!!</vt:lpstr>
      <vt:lpstr> КЪДЕ СМЕ НИЕ ? КАРТА НА ЦЕНТЪРА ЗА ПРОФЕСИОНАЛНО ОБУЧЕНИЕ КЪМ “ЗНАНИЕ И БИЗНЕС - ООД Гр.Варна  Бул.”Сливница”   2 Административен офис 209</vt:lpstr>
      <vt:lpstr>КАРТА НА  ЦЕНТЪРА ЗА ПРОФЕСИОНАЛНО ОБУЧЕНИЕ Административен офис: Офис 209  Фестивален и конгресен център  Варна   Бул.»Сливница» 2 тел: 052 608443</vt:lpstr>
      <vt:lpstr>Квалификация III образователно равнище</vt:lpstr>
      <vt:lpstr>Квалификация III образователно равнище</vt:lpstr>
      <vt:lpstr>Квалификация III образователно равнище</vt:lpstr>
      <vt:lpstr>Квалификация II образователно равнище</vt:lpstr>
      <vt:lpstr>Slide 9</vt:lpstr>
      <vt:lpstr>Квалификация Ключови компетентности</vt:lpstr>
      <vt:lpstr>Удостоверяване на завършването на професионалното обучение</vt:lpstr>
      <vt:lpstr>Обучение по програма “Аз мога повече”</vt:lpstr>
      <vt:lpstr>Обучение по програма “Аз мога повече”</vt:lpstr>
      <vt:lpstr>Обучение по програма “Аз мога повече” Кандидатстване</vt:lpstr>
      <vt:lpstr>Slide 15</vt:lpstr>
      <vt:lpstr>Slide 16</vt:lpstr>
      <vt:lpstr>Обучение по програма “Аз мога повече” Провеждане на обучението</vt:lpstr>
      <vt:lpstr>Обучение по програма “Аз мога повече” Провеждане на обучението</vt:lpstr>
      <vt:lpstr>Slide 19</vt:lpstr>
      <vt:lpstr> Акцент в обучението е практическата подготовка в действащи обекти от избраната специалност.</vt:lpstr>
      <vt:lpstr>КОРПУС - УЧЕБНА          И ПРОИЗВОДСТВЕНА   ПРАКТИКА - РЕСТОРАНТ  "СЕЗОНИ" - Морска градина , Приморски парк м-ст "Салтанат", 58</vt:lpstr>
      <vt:lpstr>     КОРПУС - УЧЕБНА     И ПРОИЗВОДСТВЕНА   ПРАКТИКА - HAPPY - бул. "Сливница", 8  </vt:lpstr>
      <vt:lpstr>             2012 – 2013 г.</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root</dc:creator>
  <cp:lastModifiedBy>user</cp:lastModifiedBy>
  <cp:revision>354</cp:revision>
  <dcterms:created xsi:type="dcterms:W3CDTF">2011-08-01T10:32:39Z</dcterms:created>
  <dcterms:modified xsi:type="dcterms:W3CDTF">2012-10-14T01:57:09Z</dcterms:modified>
</cp:coreProperties>
</file>